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546" r:id="rId2"/>
    <p:sldId id="547" r:id="rId3"/>
    <p:sldId id="557" r:id="rId4"/>
    <p:sldId id="551" r:id="rId5"/>
    <p:sldId id="563" r:id="rId6"/>
    <p:sldId id="564" r:id="rId7"/>
    <p:sldId id="558" r:id="rId8"/>
    <p:sldId id="535" r:id="rId9"/>
    <p:sldId id="510" r:id="rId10"/>
    <p:sldId id="511" r:id="rId11"/>
    <p:sldId id="512" r:id="rId12"/>
    <p:sldId id="514" r:id="rId13"/>
    <p:sldId id="515" r:id="rId14"/>
    <p:sldId id="516" r:id="rId15"/>
    <p:sldId id="559" r:id="rId16"/>
    <p:sldId id="541" r:id="rId17"/>
    <p:sldId id="542" r:id="rId18"/>
    <p:sldId id="543" r:id="rId19"/>
    <p:sldId id="538" r:id="rId20"/>
    <p:sldId id="521" r:id="rId21"/>
    <p:sldId id="522" r:id="rId22"/>
    <p:sldId id="565" r:id="rId23"/>
    <p:sldId id="566" r:id="rId24"/>
    <p:sldId id="529" r:id="rId25"/>
    <p:sldId id="552" r:id="rId26"/>
    <p:sldId id="531" r:id="rId27"/>
    <p:sldId id="550" r:id="rId28"/>
    <p:sldId id="560" r:id="rId29"/>
    <p:sldId id="530" r:id="rId30"/>
    <p:sldId id="540" r:id="rId31"/>
    <p:sldId id="555" r:id="rId32"/>
    <p:sldId id="553" r:id="rId33"/>
    <p:sldId id="532" r:id="rId34"/>
    <p:sldId id="544" r:id="rId35"/>
  </p:sldIdLst>
  <p:sldSz cx="10693400" cy="7561263"/>
  <p:notesSz cx="6735763" cy="9866313"/>
  <p:embeddedFontLst>
    <p:embeddedFont>
      <p:font typeface="KoPub돋움체 Medium" panose="02020603020101020101" pitchFamily="18" charset="-127"/>
      <p:regular r:id="rId37"/>
    </p:embeddedFont>
    <p:embeddedFont>
      <p:font typeface="Malgun Gothic" panose="020B0503020000020004" pitchFamily="50" charset="-127"/>
      <p:regular r:id="rId38"/>
      <p:bold r:id="rId39"/>
    </p:embeddedFont>
    <p:embeddedFont>
      <p:font typeface="나눔고딕" panose="020D0604000000000000" pitchFamily="50" charset="-127"/>
      <p:regular r:id="rId40"/>
      <p:bold r:id="rId41"/>
    </p:embeddedFont>
  </p:embeddedFontLst>
  <p:defaultTextStyle>
    <a:defPPr>
      <a:defRPr lang="ko-KR"/>
    </a:defPPr>
    <a:lvl1pPr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1pPr>
    <a:lvl2pPr marL="520700" indent="-63500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2pPr>
    <a:lvl3pPr marL="1042988" indent="-1285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3pPr>
    <a:lvl4pPr marL="1563688" indent="-1920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4pPr>
    <a:lvl5pPr marL="2085975" indent="-257175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427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14"/>
    <a:srgbClr val="E0E0E0"/>
    <a:srgbClr val="66FF66"/>
    <a:srgbClr val="FFFFCC"/>
    <a:srgbClr val="FFCC66"/>
    <a:srgbClr val="CCFFCC"/>
    <a:srgbClr val="214F87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075" autoAdjust="0"/>
    <p:restoredTop sz="95745" autoAdjust="0"/>
  </p:normalViewPr>
  <p:slideViewPr>
    <p:cSldViewPr>
      <p:cViewPr>
        <p:scale>
          <a:sx n="66" d="100"/>
          <a:sy n="66" d="100"/>
        </p:scale>
        <p:origin x="-3246" y="-846"/>
      </p:cViewPr>
      <p:guideLst>
        <p:guide orient="horz" pos="2427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20193" cy="493237"/>
          </a:xfrm>
          <a:prstGeom prst="rect">
            <a:avLst/>
          </a:prstGeom>
        </p:spPr>
        <p:txBody>
          <a:bodyPr vert="horz" lIns="90755" tIns="45378" rIns="90755" bIns="45378" rtlCol="0"/>
          <a:lstStyle>
            <a:lvl1pPr algn="l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001" y="0"/>
            <a:ext cx="2920193" cy="493237"/>
          </a:xfrm>
          <a:prstGeom prst="rect">
            <a:avLst/>
          </a:prstGeom>
        </p:spPr>
        <p:txBody>
          <a:bodyPr vert="horz" lIns="90755" tIns="45378" rIns="90755" bIns="45378" rtlCol="0"/>
          <a:lstStyle>
            <a:lvl1pPr algn="r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0F797B8-CD4C-41F8-B027-FC4F8A2B5BC3}" type="datetimeFigureOut">
              <a:rPr lang="ko-KR" altLang="en-US"/>
              <a:pPr>
                <a:defRPr/>
              </a:pPr>
              <a:t>2016-12-19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52475" y="741363"/>
            <a:ext cx="5230813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55" tIns="45378" rIns="90755" bIns="45378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891" y="4686538"/>
            <a:ext cx="5387982" cy="4439132"/>
          </a:xfrm>
          <a:prstGeom prst="rect">
            <a:avLst/>
          </a:prstGeom>
        </p:spPr>
        <p:txBody>
          <a:bodyPr vert="horz" lIns="90755" tIns="45378" rIns="90755" bIns="45378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502"/>
            <a:ext cx="2920193" cy="493236"/>
          </a:xfrm>
          <a:prstGeom prst="rect">
            <a:avLst/>
          </a:prstGeom>
        </p:spPr>
        <p:txBody>
          <a:bodyPr vert="horz" lIns="90755" tIns="45378" rIns="90755" bIns="45378" rtlCol="0" anchor="b"/>
          <a:lstStyle>
            <a:lvl1pPr algn="l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001" y="9371502"/>
            <a:ext cx="2920193" cy="493236"/>
          </a:xfrm>
          <a:prstGeom prst="rect">
            <a:avLst/>
          </a:prstGeom>
        </p:spPr>
        <p:txBody>
          <a:bodyPr vert="horz" lIns="90755" tIns="45378" rIns="90755" bIns="45378" rtlCol="0" anchor="b"/>
          <a:lstStyle>
            <a:lvl1pPr algn="r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92E57E6-DFF4-4C1E-9E9B-AC36C6B7988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87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2016-12-19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슬라이드 번호 개체 틀 1"/>
          <p:cNvSpPr txBox="1">
            <a:spLocks/>
          </p:cNvSpPr>
          <p:nvPr userDrawn="1"/>
        </p:nvSpPr>
        <p:spPr>
          <a:xfrm>
            <a:off x="8609013" y="689768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9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IDigitalU.bmp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3"/>
          <a:stretch/>
        </p:blipFill>
        <p:spPr bwMode="auto">
          <a:xfrm>
            <a:off x="8947100" y="6703244"/>
            <a:ext cx="1658937" cy="85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4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6954838"/>
            <a:ext cx="11572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:\Users\kimsy\Desktop\그림1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" y="1548434"/>
            <a:ext cx="10689636" cy="134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535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2016-12-19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8008620" y="5076775"/>
            <a:ext cx="2307600" cy="2134800"/>
            <a:chOff x="6645928" y="4077072"/>
            <a:chExt cx="2307600" cy="2134800"/>
          </a:xfrm>
        </p:grpSpPr>
        <p:graphicFrame>
          <p:nvGraphicFramePr>
            <p:cNvPr id="10" name="Object 2"/>
            <p:cNvGraphicFramePr>
              <a:graphicFrameLocks noChangeAspect="1"/>
            </p:cNvGraphicFramePr>
            <p:nvPr/>
          </p:nvGraphicFramePr>
          <p:xfrm>
            <a:off x="7255544" y="5715016"/>
            <a:ext cx="1117600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9" name="사진" r:id="rId3" imgW="1117488" imgH="339504" progId="StaticMetafile">
                    <p:embed/>
                  </p:oleObj>
                </mc:Choice>
                <mc:Fallback>
                  <p:oleObj name="사진" r:id="rId3" imgW="1117488" imgH="339504" progId="StaticMetafil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55544" y="5715016"/>
                          <a:ext cx="1117600" cy="339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직사각형 10"/>
            <p:cNvSpPr/>
            <p:nvPr/>
          </p:nvSpPr>
          <p:spPr bwMode="auto">
            <a:xfrm>
              <a:off x="6645928" y="4077072"/>
              <a:ext cx="2307600" cy="21348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0" rIns="90000" bIns="0" rtlCol="0" anchor="t"/>
            <a:lstStyle/>
            <a:p>
              <a:pPr>
                <a:spcBef>
                  <a:spcPct val="50000"/>
                </a:spcBef>
              </a:pPr>
              <a:r>
                <a:rPr lang="en-US" altLang="ko-KR" sz="1400" dirty="0" smtClean="0">
                  <a:latin typeface="+mn-ea"/>
                  <a:ea typeface="+mn-ea"/>
                </a:rPr>
                <a:t/>
              </a:r>
              <a:br>
                <a:rPr lang="en-US" altLang="ko-KR" sz="1400" dirty="0" smtClean="0">
                  <a:latin typeface="+mn-ea"/>
                  <a:ea typeface="+mn-ea"/>
                </a:rPr>
              </a:b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56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2016-12-19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072666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12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56840"/>
              </a:tblGrid>
              <a:tr h="21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72143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907405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57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2016-12-19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3230352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1481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51654874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264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2016-12-19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83348128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5558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10101558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183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7933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96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534988" y="303213"/>
            <a:ext cx="962342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23FA960-DDB2-4B55-B992-7005A9199C7E}" type="datetimeFigureOut">
              <a:rPr lang="ko-KR" altLang="en-US"/>
              <a:pPr>
                <a:defRPr/>
              </a:pPr>
              <a:t>2016-12-19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4E6F06-9684-4F2C-B1C8-9977D893A2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70" r:id="rId2"/>
    <p:sldLayoutId id="2147483771" r:id="rId3"/>
    <p:sldLayoutId id="2147483768" r:id="rId4"/>
    <p:sldLayoutId id="2147483769" r:id="rId5"/>
    <p:sldLayoutId id="2147483767" r:id="rId6"/>
  </p:sldLayoutIdLst>
  <p:txStyles>
    <p:titleStyle>
      <a:lvl1pPr algn="ctr" defTabSz="1042988" rtl="0" eaLnBrk="0" fontAlgn="base" latinLnBrk="1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j-cs"/>
        </a:defRPr>
      </a:lvl1pPr>
      <a:lvl2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2pPr>
      <a:lvl3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3pPr>
      <a:lvl4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4pPr>
      <a:lvl5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1pPr>
      <a:lvl2pPr marL="846138" indent="-325438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3pPr>
      <a:lvl4pPr marL="18240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4pPr>
      <a:lvl5pPr marL="2346325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24.png"/><Relationship Id="rId10" Type="http://schemas.openxmlformats.org/officeDocument/2006/relationships/image" Target="../media/image14.png"/><Relationship Id="rId4" Type="http://schemas.openxmlformats.org/officeDocument/2006/relationships/image" Target="../media/image23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4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4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12" Type="http://schemas.openxmlformats.org/officeDocument/2006/relationships/image" Target="../media/image13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29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5.png"/><Relationship Id="rId7" Type="http://schemas.openxmlformats.org/officeDocument/2006/relationships/image" Target="../media/image29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14.png"/><Relationship Id="rId5" Type="http://schemas.openxmlformats.org/officeDocument/2006/relationships/image" Target="../media/image28.pn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49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59.png"/><Relationship Id="rId5" Type="http://schemas.openxmlformats.org/officeDocument/2006/relationships/image" Target="../media/image46.png"/><Relationship Id="rId10" Type="http://schemas.openxmlformats.org/officeDocument/2006/relationships/image" Target="../media/image58.png"/><Relationship Id="rId4" Type="http://schemas.openxmlformats.org/officeDocument/2006/relationships/image" Target="../media/image9.png"/><Relationship Id="rId9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9524" y="1836415"/>
            <a:ext cx="1068387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사용자화면정의서</a:t>
            </a:r>
            <a:endParaRPr lang="en-US" altLang="ko-KR" sz="5000" b="1" dirty="0" smtClean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9524" y="2916535"/>
            <a:ext cx="106838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디지털 </a:t>
            </a:r>
            <a:r>
              <a:rPr lang="ko-KR" altLang="en-US" sz="2000" b="1" dirty="0" err="1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시민시장실</a:t>
            </a:r>
            <a:r>
              <a:rPr lang="ko-KR" altLang="en-US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 구축사업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2933" y="5724847"/>
            <a:ext cx="2595582" cy="602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ko-KR" altLang="en-US" sz="25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통계데이터담당관</a:t>
            </a:r>
            <a:endParaRPr lang="en-US" altLang="ko-KR" sz="25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3452" y="4140671"/>
            <a:ext cx="1614545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2016-12-06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47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0" y="1804913"/>
            <a:ext cx="6619124" cy="374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22284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75855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2"/>
                <a:gridCol w="4968552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지도확대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서울시청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주변 버스정거장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노선 터치</a:t>
                      </a:r>
                      <a:r>
                        <a:rPr lang="ko-KR" altLang="en-US" sz="900" baseline="0" dirty="0" smtClean="0"/>
                        <a:t> 해당 버스 정보 팝업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서울버스 </a:t>
                      </a:r>
                      <a:r>
                        <a:rPr lang="ko-KR" altLang="en-US" sz="900" dirty="0" err="1" smtClean="0"/>
                        <a:t>승하차</a:t>
                      </a:r>
                      <a:r>
                        <a:rPr lang="ko-KR" altLang="en-US" sz="900" dirty="0" smtClean="0"/>
                        <a:t> 인원정보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승하차</a:t>
                      </a:r>
                      <a:r>
                        <a:rPr lang="ko-KR" altLang="en-US" sz="900" dirty="0" smtClean="0"/>
                        <a:t> 인원 많은 순서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노선 검색 후 해당 버스 </a:t>
                      </a:r>
                      <a:r>
                        <a:rPr lang="ko-KR" altLang="en-US" sz="900" dirty="0" err="1" smtClean="0"/>
                        <a:t>승하차</a:t>
                      </a:r>
                      <a:r>
                        <a:rPr lang="ko-KR" altLang="en-US" sz="900" dirty="0" smtClean="0"/>
                        <a:t> 인원정보 출력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출력항목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err="1" smtClean="0"/>
                        <a:t>정거장별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승하차</a:t>
                      </a:r>
                      <a:r>
                        <a:rPr lang="ko-KR" altLang="en-US" sz="900" dirty="0" smtClean="0"/>
                        <a:t> 인원정보</a:t>
                      </a:r>
                      <a:r>
                        <a:rPr lang="en-US" altLang="ko-KR" sz="900" dirty="0" smtClean="0"/>
                        <a:t>) 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올빼미 버스 이용현황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/>
                        <a:t>올빼미 버스 번호 선택 시 해당 버스 이용현황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노선검색 하면 지도에 해당 버스 노선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버스정거장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버스위치 표시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8" name="TextBox 6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도로교통상황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승하차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인원정보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548102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올빼미버스 이용현황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연관데이터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사각형 설명선 113"/>
          <p:cNvSpPr/>
          <p:nvPr/>
        </p:nvSpPr>
        <p:spPr>
          <a:xfrm>
            <a:off x="3923309" y="2411490"/>
            <a:ext cx="1868940" cy="1434878"/>
          </a:xfrm>
          <a:prstGeom prst="wedgeRectCallout">
            <a:avLst>
              <a:gd name="adj1" fmla="val -31185"/>
              <a:gd name="adj2" fmla="val 73742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039597" y="2481106"/>
            <a:ext cx="303803" cy="123111"/>
          </a:xfrm>
          <a:prstGeom prst="rect">
            <a:avLst/>
          </a:prstGeom>
          <a:solidFill>
            <a:srgbClr val="00B05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지선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303489" y="2404993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3217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3911737" y="2666603"/>
            <a:ext cx="18805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742708"/>
              </p:ext>
            </p:extLst>
          </p:nvPr>
        </p:nvGraphicFramePr>
        <p:xfrm>
          <a:off x="4039597" y="2762994"/>
          <a:ext cx="1667143" cy="9861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5015"/>
                <a:gridCol w="1152128"/>
              </a:tblGrid>
              <a:tr h="1980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/>
                        <a:t>기종점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거여동</a:t>
                      </a:r>
                      <a:r>
                        <a:rPr lang="en-US" altLang="ko-KR" sz="700" dirty="0" smtClean="0"/>
                        <a:t>-</a:t>
                      </a:r>
                      <a:r>
                        <a:rPr lang="ko-KR" altLang="en-US" sz="700" dirty="0" smtClean="0"/>
                        <a:t>어린이대공원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0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운수회사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/>
                        <a:t>한서교통</a:t>
                      </a:r>
                      <a:r>
                        <a:rPr lang="en-US" altLang="ko-KR" sz="700" dirty="0" smtClean="0"/>
                        <a:t>,02-123-4567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0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운행시간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04:30~23:15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0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배차간격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평일 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분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토요일 </a:t>
                      </a:r>
                      <a:r>
                        <a:rPr lang="en-US" altLang="ko-KR" sz="700" dirty="0" smtClean="0"/>
                        <a:t>8-13</a:t>
                      </a:r>
                      <a:r>
                        <a:rPr lang="ko-KR" altLang="en-US" sz="700" dirty="0" smtClean="0"/>
                        <a:t>분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휴일 </a:t>
                      </a:r>
                      <a:r>
                        <a:rPr lang="en-US" altLang="ko-KR" sz="700" dirty="0" smtClean="0"/>
                        <a:t>9-14</a:t>
                      </a:r>
                      <a:r>
                        <a:rPr lang="ko-KR" altLang="en-US" sz="700" dirty="0" smtClean="0"/>
                        <a:t>분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5" name="타원 124"/>
          <p:cNvSpPr/>
          <p:nvPr/>
        </p:nvSpPr>
        <p:spPr>
          <a:xfrm>
            <a:off x="3856197" y="233168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57289" y="2032149"/>
            <a:ext cx="3329971" cy="172784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노선별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승하차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인원정보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7057289" y="3658154"/>
            <a:ext cx="3329971" cy="172784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올빼미 버스 이용현황</a:t>
            </a:r>
          </a:p>
        </p:txBody>
      </p:sp>
      <p:sp>
        <p:nvSpPr>
          <p:cNvPr id="169" name="타원 168"/>
          <p:cNvSpPr/>
          <p:nvPr/>
        </p:nvSpPr>
        <p:spPr>
          <a:xfrm>
            <a:off x="6981746" y="2040170"/>
            <a:ext cx="159603" cy="156741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타원 169"/>
          <p:cNvSpPr/>
          <p:nvPr/>
        </p:nvSpPr>
        <p:spPr>
          <a:xfrm>
            <a:off x="6981746" y="3683417"/>
            <a:ext cx="159603" cy="156741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97" name="직사각형 96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2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3" name="그룹 122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6" name="그룹 125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8" name="직사각형 167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28" name="그룹 127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29" name="직사각형 128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3" name="그룹 132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4" name="그룹 15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6" name="직사각형 15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7" name="타원 15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7" name="직사각형 16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5" name="직사각형 15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4" name="그룹 133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9" name="그룹 14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2" name="타원 15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0" name="직사각형 14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5" name="그룹 134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4" name="그룹 14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7" name="타원 14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5" name="직사각형 14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6" name="그룹 135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0" name="직사각형 13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2" name="타원 14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9" name="직사각형 13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grpSp>
        <p:nvGrpSpPr>
          <p:cNvPr id="6" name="그룹 5"/>
          <p:cNvGrpSpPr/>
          <p:nvPr/>
        </p:nvGrpSpPr>
        <p:grpSpPr>
          <a:xfrm>
            <a:off x="3515278" y="4713247"/>
            <a:ext cx="1973224" cy="430253"/>
            <a:chOff x="2145307" y="3756755"/>
            <a:chExt cx="1973224" cy="430253"/>
          </a:xfrm>
        </p:grpSpPr>
        <p:sp>
          <p:nvSpPr>
            <p:cNvPr id="109" name="직사각형 108"/>
            <p:cNvSpPr/>
            <p:nvPr/>
          </p:nvSpPr>
          <p:spPr>
            <a:xfrm>
              <a:off x="2145307" y="3828917"/>
              <a:ext cx="1953052" cy="35809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노선 검색</a:t>
              </a: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752478" y="3948003"/>
              <a:ext cx="739725" cy="160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3217</a:t>
              </a:r>
              <a:endPara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551438" y="3948002"/>
              <a:ext cx="407490" cy="1604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검색</a:t>
              </a:r>
            </a:p>
          </p:txBody>
        </p:sp>
        <p:sp>
          <p:nvSpPr>
            <p:cNvPr id="113" name="타원 112"/>
            <p:cNvSpPr/>
            <p:nvPr/>
          </p:nvSpPr>
          <p:spPr>
            <a:xfrm>
              <a:off x="3958928" y="3756755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66" name="Picture 4" descr="C:\Users\kimsy\Downloads\실시간도시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0"/>
          <a:stretch/>
        </p:blipFill>
        <p:spPr bwMode="auto">
          <a:xfrm>
            <a:off x="443741" y="1802507"/>
            <a:ext cx="1464823" cy="35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직사각형 190"/>
          <p:cNvSpPr/>
          <p:nvPr/>
        </p:nvSpPr>
        <p:spPr>
          <a:xfrm>
            <a:off x="447715" y="4212679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2" name="타원 191"/>
          <p:cNvSpPr/>
          <p:nvPr/>
        </p:nvSpPr>
        <p:spPr>
          <a:xfrm>
            <a:off x="1308109" y="414063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3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2" descr="C:\Users\kimsy\Desktop\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3" y="4778930"/>
            <a:ext cx="940989" cy="1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126360" y="3898413"/>
            <a:ext cx="3224411" cy="1411809"/>
            <a:chOff x="10819308" y="3848560"/>
            <a:chExt cx="3224411" cy="1411809"/>
          </a:xfrm>
        </p:grpSpPr>
        <p:pic>
          <p:nvPicPr>
            <p:cNvPr id="187" name="Picture 2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1791" y="3898413"/>
              <a:ext cx="1681684" cy="1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2" name="그룹 101"/>
            <p:cNvGrpSpPr/>
            <p:nvPr/>
          </p:nvGrpSpPr>
          <p:grpSpPr>
            <a:xfrm>
              <a:off x="10819308" y="3848560"/>
              <a:ext cx="3224411" cy="1411809"/>
              <a:chOff x="7128941" y="3905373"/>
              <a:chExt cx="3224411" cy="1411809"/>
            </a:xfrm>
          </p:grpSpPr>
          <p:pic>
            <p:nvPicPr>
              <p:cNvPr id="103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7" name="그룹 106"/>
              <p:cNvGrpSpPr/>
              <p:nvPr/>
            </p:nvGrpSpPr>
            <p:grpSpPr>
              <a:xfrm>
                <a:off x="8993403" y="3924384"/>
                <a:ext cx="1325042" cy="1238166"/>
                <a:chOff x="8993403" y="3924384"/>
                <a:chExt cx="1325042" cy="1128311"/>
              </a:xfrm>
            </p:grpSpPr>
            <p:sp>
              <p:nvSpPr>
                <p:cNvPr id="179" name="직사각형 178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노선별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승하차인원수</a:t>
                  </a:r>
                  <a:endPara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정류장별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인원수 추이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승하차인원</a:t>
                  </a:r>
                  <a:r>
                    <a:rPr lang="en-US" altLang="ko-KR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TOP10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자치구별 </a:t>
                  </a: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승하차인원수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>
                  <a:off x="8993403" y="4862280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자치구별 인구대비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08" name="그룹 107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175" name="직사각형 174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77" name="직선 연결선 176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85" name="타원 184"/>
          <p:cNvSpPr/>
          <p:nvPr/>
        </p:nvSpPr>
        <p:spPr>
          <a:xfrm>
            <a:off x="7096046" y="5028777"/>
            <a:ext cx="159603" cy="156741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032972" y="2234316"/>
            <a:ext cx="3361952" cy="1408852"/>
            <a:chOff x="7032972" y="2234316"/>
            <a:chExt cx="3361952" cy="1408852"/>
          </a:xfrm>
        </p:grpSpPr>
        <p:sp>
          <p:nvSpPr>
            <p:cNvPr id="138" name="직사각형 137"/>
            <p:cNvSpPr/>
            <p:nvPr/>
          </p:nvSpPr>
          <p:spPr>
            <a:xfrm>
              <a:off x="7032972" y="2373614"/>
              <a:ext cx="3361951" cy="12593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100            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회기역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경희대             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7,568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5,578</a:t>
              </a:r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101            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숙</a:t>
              </a:r>
              <a:r>
                <a:rPr lang="ko-KR" altLang="en-US" sz="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대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역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광화문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            7,568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5,578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150           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역삼동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상암동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110           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명일동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잠실역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300           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방화동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광화문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220           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강서구청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명일동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255           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전농동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신림역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7065367" y="2234316"/>
              <a:ext cx="568985" cy="130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노선번호</a:t>
              </a: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7634352" y="2234316"/>
              <a:ext cx="1242948" cy="130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노선명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8889031" y="2234316"/>
              <a:ext cx="771451" cy="130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승차총승객수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9623473" y="2234316"/>
              <a:ext cx="771451" cy="130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</a:t>
              </a:r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차총승객수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000058" y="2717274"/>
              <a:ext cx="1223412" cy="925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7,568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          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3,578</a:t>
              </a:r>
            </a:p>
            <a:p>
              <a:pPr>
                <a:lnSpc>
                  <a:spcPts val="1300"/>
                </a:lnSpc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7,568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            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3,578</a:t>
              </a:r>
            </a:p>
            <a:p>
              <a:pPr>
                <a:lnSpc>
                  <a:spcPts val="1300"/>
                </a:lnSpc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7,568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            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3,578</a:t>
              </a:r>
            </a:p>
            <a:p>
              <a:pPr>
                <a:lnSpc>
                  <a:spcPts val="1300"/>
                </a:lnSpc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7,568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            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3,578</a:t>
              </a:r>
            </a:p>
            <a:p>
              <a:pPr>
                <a:lnSpc>
                  <a:spcPts val="1300"/>
                </a:lnSpc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7,568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3,578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86" name="타원 185"/>
          <p:cNvSpPr/>
          <p:nvPr/>
        </p:nvSpPr>
        <p:spPr>
          <a:xfrm>
            <a:off x="6968732" y="2210035"/>
            <a:ext cx="159603" cy="156741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8" name="그룹 187"/>
          <p:cNvGrpSpPr/>
          <p:nvPr/>
        </p:nvGrpSpPr>
        <p:grpSpPr>
          <a:xfrm>
            <a:off x="457655" y="4778930"/>
            <a:ext cx="940989" cy="197608"/>
            <a:chOff x="-845987" y="4860465"/>
            <a:chExt cx="940989" cy="197608"/>
          </a:xfrm>
        </p:grpSpPr>
        <p:pic>
          <p:nvPicPr>
            <p:cNvPr id="189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5621025" y="4499264"/>
            <a:ext cx="1360721" cy="704372"/>
            <a:chOff x="5621025" y="4499264"/>
            <a:chExt cx="1360721" cy="704372"/>
          </a:xfrm>
        </p:grpSpPr>
        <p:pic>
          <p:nvPicPr>
            <p:cNvPr id="174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025" y="4499264"/>
              <a:ext cx="1346760" cy="70437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xtLst/>
          </p:spPr>
        </p:pic>
        <p:sp>
          <p:nvSpPr>
            <p:cNvPr id="9" name="직사각형 8"/>
            <p:cNvSpPr/>
            <p:nvPr/>
          </p:nvSpPr>
          <p:spPr>
            <a:xfrm>
              <a:off x="5621025" y="4499264"/>
              <a:ext cx="1360721" cy="70437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5621025" y="4525293"/>
              <a:ext cx="1347707" cy="660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5621025" y="4499264"/>
              <a:ext cx="1347707" cy="6862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6066780" y="4713247"/>
              <a:ext cx="504056" cy="2714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범례</a:t>
              </a:r>
            </a:p>
          </p:txBody>
        </p:sp>
      </p:grpSp>
      <p:sp>
        <p:nvSpPr>
          <p:cNvPr id="112" name="직사각형 111"/>
          <p:cNvSpPr/>
          <p:nvPr/>
        </p:nvSpPr>
        <p:spPr>
          <a:xfrm>
            <a:off x="7515245" y="2787449"/>
            <a:ext cx="2537647" cy="431647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열린데이터광장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승하차인원정보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</a:p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선정 필요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5364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6" b="9600"/>
          <a:stretch/>
        </p:blipFill>
        <p:spPr bwMode="auto">
          <a:xfrm>
            <a:off x="433506" y="2280078"/>
            <a:ext cx="6624517" cy="307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2361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1341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4056"/>
                <a:gridCol w="4752528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전체 지하철 노선 출력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승하차인원정보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이용현황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호선 선택하면 해당 지하철노선만 보임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열차위치표시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역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“ </a:t>
                      </a:r>
                      <a:r>
                        <a:rPr lang="ko-KR" altLang="en-US" sz="900" dirty="0" smtClean="0"/>
                        <a:t>광화문</a:t>
                      </a:r>
                      <a:r>
                        <a:rPr lang="en-US" altLang="ko-KR" sz="900" dirty="0" smtClean="0"/>
                        <a:t>” </a:t>
                      </a:r>
                      <a:r>
                        <a:rPr lang="ko-KR" altLang="en-US" sz="900" dirty="0" smtClean="0"/>
                        <a:t>입력 시 팝업으로 도착정보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전체 </a:t>
                      </a:r>
                      <a:r>
                        <a:rPr lang="ko-KR" altLang="en-US" sz="900" dirty="0" err="1" smtClean="0"/>
                        <a:t>승하차인원정보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역 터치 시 해당 역의 </a:t>
                      </a:r>
                      <a:r>
                        <a:rPr lang="ko-KR" altLang="en-US" sz="900" dirty="0" err="1" smtClean="0"/>
                        <a:t>승하차인원정보로</a:t>
                      </a:r>
                      <a:r>
                        <a:rPr lang="ko-KR" altLang="en-US" sz="900" dirty="0" smtClean="0"/>
                        <a:t>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승하차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및 </a:t>
                      </a:r>
                      <a:r>
                        <a:rPr lang="ko-KR" altLang="en-US" sz="900" baseline="0" dirty="0" err="1" smtClean="0"/>
                        <a:t>환승</a:t>
                      </a:r>
                      <a:r>
                        <a:rPr lang="ko-KR" altLang="en-US" sz="900" baseline="0" dirty="0" smtClean="0"/>
                        <a:t> 등 이용현황에 따른 사고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범죄 등</a:t>
                      </a:r>
                      <a:r>
                        <a:rPr lang="en-US" altLang="ko-KR" sz="900" baseline="0" dirty="0" smtClean="0"/>
                        <a:t> (</a:t>
                      </a:r>
                      <a:r>
                        <a:rPr lang="ko-KR" altLang="en-US" sz="900" baseline="0" dirty="0" smtClean="0"/>
                        <a:t>데이터선정필요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21"/>
          <a:stretch/>
        </p:blipFill>
        <p:spPr bwMode="auto">
          <a:xfrm>
            <a:off x="454865" y="2044092"/>
            <a:ext cx="6552337" cy="31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179401" y="2522748"/>
            <a:ext cx="1718980" cy="2001627"/>
            <a:chOff x="4059768" y="2357430"/>
            <a:chExt cx="1880512" cy="1908887"/>
          </a:xfrm>
        </p:grpSpPr>
        <p:sp>
          <p:nvSpPr>
            <p:cNvPr id="68" name="사각형 설명선 67"/>
            <p:cNvSpPr/>
            <p:nvPr/>
          </p:nvSpPr>
          <p:spPr>
            <a:xfrm>
              <a:off x="4071340" y="2363927"/>
              <a:ext cx="1868940" cy="1902390"/>
            </a:xfrm>
            <a:prstGeom prst="wedgeRectCallout">
              <a:avLst>
                <a:gd name="adj1" fmla="val -67982"/>
                <a:gd name="adj2" fmla="val 19516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187628" y="2433543"/>
              <a:ext cx="303803" cy="1346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5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호선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451520" y="2357430"/>
              <a:ext cx="728110" cy="269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광화문역</a:t>
              </a:r>
              <a:endPara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71" name="직선 연결선 70"/>
            <p:cNvCxnSpPr/>
            <p:nvPr/>
          </p:nvCxnSpPr>
          <p:spPr>
            <a:xfrm>
              <a:off x="4059768" y="2619040"/>
              <a:ext cx="18805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타원 71"/>
          <p:cNvSpPr/>
          <p:nvPr/>
        </p:nvSpPr>
        <p:spPr>
          <a:xfrm>
            <a:off x="4116291" y="260255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970" y="2847177"/>
            <a:ext cx="1554230" cy="155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도로교통상황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승하차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인원정보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657366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57289" y="2044092"/>
            <a:ext cx="3329971" cy="171395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승하차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인원정보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7057289" y="3657026"/>
            <a:ext cx="3329971" cy="171395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7032973" y="2545128"/>
            <a:ext cx="2101576" cy="1082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을지로</a:t>
            </a:r>
            <a:endParaRPr lang="en-US" altLang="ko-KR" sz="800" dirty="0" smtClean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시청</a:t>
            </a:r>
            <a:endParaRPr lang="en-US" altLang="ko-KR" sz="800" dirty="0" smtClean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을지로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가</a:t>
            </a:r>
            <a:endParaRPr lang="en-US" altLang="ko-KR" sz="800" dirty="0" smtClean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을지로</a:t>
            </a:r>
            <a:r>
              <a:rPr lang="en-US" altLang="ko-KR" sz="800" dirty="0" smtClean="0"/>
              <a:t>5</a:t>
            </a:r>
            <a:r>
              <a:rPr lang="ko-KR" altLang="en-US" sz="800" dirty="0" smtClean="0"/>
              <a:t>가</a:t>
            </a:r>
            <a:endParaRPr lang="en-US" altLang="ko-KR" sz="800" dirty="0" smtClean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충정로</a:t>
            </a:r>
            <a:endParaRPr lang="en-US" altLang="ko-KR" sz="800" dirty="0" smtClean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 smtClean="0"/>
              <a:t>이대</a:t>
            </a:r>
            <a:endParaRPr lang="ko-KR" altLang="en-US" sz="800" dirty="0" smtClean="0"/>
          </a:p>
        </p:txBody>
      </p:sp>
      <p:sp>
        <p:nvSpPr>
          <p:cNvPr id="139" name="직사각형 138"/>
          <p:cNvSpPr/>
          <p:nvPr/>
        </p:nvSpPr>
        <p:spPr>
          <a:xfrm>
            <a:off x="9409893" y="2550351"/>
            <a:ext cx="39604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altLang="ko-KR" sz="800" dirty="0" smtClean="0"/>
              <a:t>25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11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5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7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12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52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7108165" y="2416122"/>
            <a:ext cx="2247561" cy="1408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9843963" y="2416122"/>
            <a:ext cx="488237" cy="1408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하차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9935461" y="2542164"/>
            <a:ext cx="396044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altLang="ko-KR" sz="800" dirty="0" smtClean="0"/>
              <a:t>22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1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3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12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43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12</a:t>
            </a:r>
          </a:p>
          <a:p>
            <a:pPr algn="ctr">
              <a:lnSpc>
                <a:spcPts val="1300"/>
              </a:lnSpc>
            </a:pPr>
            <a:endParaRPr lang="en-US" altLang="ko-KR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9355726" y="2416122"/>
            <a:ext cx="488237" cy="1408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승차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7052012" y="2224206"/>
            <a:ext cx="3222343" cy="18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호선 승차인원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9838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하차인원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5674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기준일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2016.9.30)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6977487" y="2083783"/>
            <a:ext cx="159603" cy="13719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6977487" y="3736512"/>
            <a:ext cx="159603" cy="13719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2571198" y="1847170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02" name="직사각형 101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07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8" name="그룹 107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09" name="직사각형 108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10" name="그룹 109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55" name="직사각형 154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11" name="그룹 110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12" name="직사각형 111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4" name="그룹 113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3" name="타원 15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직사각형 15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8" name="그룹 11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0" name="그룹 13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9" name="그룹 11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8" name="그룹 12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2" name="직사각형 13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3" name="타원 13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9" name="직사각형 12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0" name="그룹 11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1" name="그룹 12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5" name="직사각형 12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6" name="타원 12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7" name="직사각형 12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2" name="직사각형 12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grpSp>
        <p:nvGrpSpPr>
          <p:cNvPr id="167" name="그룹 166"/>
          <p:cNvGrpSpPr/>
          <p:nvPr/>
        </p:nvGrpSpPr>
        <p:grpSpPr>
          <a:xfrm>
            <a:off x="2859159" y="4251339"/>
            <a:ext cx="1973224" cy="849363"/>
            <a:chOff x="2145307" y="3756755"/>
            <a:chExt cx="1973224" cy="849363"/>
          </a:xfrm>
        </p:grpSpPr>
        <p:sp>
          <p:nvSpPr>
            <p:cNvPr id="177" name="직사각형 176"/>
            <p:cNvSpPr/>
            <p:nvPr/>
          </p:nvSpPr>
          <p:spPr>
            <a:xfrm>
              <a:off x="2145307" y="4220707"/>
              <a:ext cx="1953052" cy="38541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노선 검색</a:t>
              </a: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2769104" y="4338242"/>
              <a:ext cx="739725" cy="160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광화문</a:t>
              </a: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3568064" y="4338241"/>
              <a:ext cx="407490" cy="1604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검색</a:t>
              </a: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958928" y="3756755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04" name="Picture 4" descr="C:\Users\kimsy\Downloads\실시간도시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0"/>
          <a:stretch/>
        </p:blipFill>
        <p:spPr bwMode="auto">
          <a:xfrm>
            <a:off x="443741" y="1802507"/>
            <a:ext cx="1464823" cy="35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직사각형 122"/>
          <p:cNvSpPr/>
          <p:nvPr/>
        </p:nvSpPr>
        <p:spPr>
          <a:xfrm>
            <a:off x="447715" y="4385270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1294676" y="432352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2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2" descr="C:\Users\kimsy\Desktop\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3" y="4778930"/>
            <a:ext cx="940989" cy="1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그룹 90"/>
          <p:cNvGrpSpPr/>
          <p:nvPr/>
        </p:nvGrpSpPr>
        <p:grpSpPr>
          <a:xfrm>
            <a:off x="7128941" y="3905373"/>
            <a:ext cx="3224411" cy="1411809"/>
            <a:chOff x="7128941" y="3905373"/>
            <a:chExt cx="3224411" cy="1411809"/>
          </a:xfrm>
        </p:grpSpPr>
        <p:pic>
          <p:nvPicPr>
            <p:cNvPr id="92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1414" y="5177482"/>
              <a:ext cx="261938" cy="13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3" name="그룹 92"/>
            <p:cNvGrpSpPr/>
            <p:nvPr/>
          </p:nvGrpSpPr>
          <p:grpSpPr>
            <a:xfrm>
              <a:off x="8993403" y="3924384"/>
              <a:ext cx="1325042" cy="1238166"/>
              <a:chOff x="8993403" y="3924384"/>
              <a:chExt cx="1325042" cy="1128311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8993403" y="3924384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err="1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지하철역별</a:t>
                </a: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 이용현황</a:t>
                </a: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8993403" y="4164805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err="1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역별</a:t>
                </a: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 성범죄현황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8993403" y="4388727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err="1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역별</a:t>
                </a: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 역무원 인원현황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8993403" y="4624232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스크린도어 고장현황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8993403" y="4862280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사고예방교육현황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7128941" y="3905373"/>
              <a:ext cx="1787100" cy="1323975"/>
              <a:chOff x="10891316" y="1562223"/>
              <a:chExt cx="1787100" cy="1323975"/>
            </a:xfrm>
          </p:grpSpPr>
          <p:pic>
            <p:nvPicPr>
              <p:cNvPr id="95" name="Picture 2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06904" y="1580330"/>
                <a:ext cx="1755923" cy="1304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6" name="직사각형 95"/>
              <p:cNvSpPr/>
              <p:nvPr/>
            </p:nvSpPr>
            <p:spPr>
              <a:xfrm>
                <a:off x="11405455" y="2078817"/>
                <a:ext cx="720080" cy="22057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1000"/>
                  </a:lnSpc>
                </a:pPr>
                <a:r>
                  <a:rPr lang="ko-KR" altLang="en-US" sz="8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시각화 지표</a:t>
                </a:r>
                <a:endPara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10891316" y="1562223"/>
                <a:ext cx="1787100" cy="132397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99" name="직선 연결선 98"/>
              <p:cNvCxnSpPr/>
              <p:nvPr/>
            </p:nvCxnSpPr>
            <p:spPr>
              <a:xfrm>
                <a:off x="10891316" y="1580330"/>
                <a:ext cx="1748359" cy="125812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V="1">
                <a:off x="10906904" y="1580330"/>
                <a:ext cx="1732771" cy="130484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457655" y="4778930"/>
            <a:ext cx="940989" cy="197608"/>
            <a:chOff x="-845987" y="4860465"/>
            <a:chExt cx="940989" cy="197608"/>
          </a:xfrm>
        </p:grpSpPr>
        <p:pic>
          <p:nvPicPr>
            <p:cNvPr id="162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8" name="직사각형 157"/>
          <p:cNvSpPr/>
          <p:nvPr/>
        </p:nvSpPr>
        <p:spPr>
          <a:xfrm>
            <a:off x="7515245" y="2787449"/>
            <a:ext cx="2537647" cy="431647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열린데이터광장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승하차인원정보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</a:p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선정 필요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110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6" y="1809750"/>
            <a:ext cx="6590517" cy="375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대기현황</a:t>
            </a: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982167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기상현황 초기화면 종로구로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시간별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일평균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월평균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연평균 자료 선택 후 시각화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서울시 날씨정보</a:t>
                      </a:r>
                      <a:r>
                        <a:rPr lang="en-US" altLang="ko-KR" sz="900" dirty="0" smtClean="0"/>
                        <a:t>(cleanair.seoul.go.kr)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오늘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내일오전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내일오후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모레오전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지점명</a:t>
                      </a:r>
                      <a:r>
                        <a:rPr lang="ko-KR" altLang="en-US" sz="900" dirty="0" smtClean="0"/>
                        <a:t> 터치하면 해당지점 팝업으로 관측소정보 출력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해당지점의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dirty="0" smtClean="0"/>
                        <a:t>서울시 관측소 정보 상세 출력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시각화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해당지점의 기상현황 통계</a:t>
                      </a:r>
                      <a:r>
                        <a:rPr lang="ko-KR" altLang="en-US" sz="900" baseline="0" dirty="0" smtClean="0"/>
                        <a:t> 출력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시각화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2954127" y="3041264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2831872" y="3152044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3461708" y="2838784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2904391" y="3681778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461708" y="3467663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3544494" y="4092466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2084880" y="3972849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1558781" y="3880306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699341"/>
              </p:ext>
            </p:extLst>
          </p:nvPr>
        </p:nvGraphicFramePr>
        <p:xfrm>
          <a:off x="7141780" y="2236641"/>
          <a:ext cx="3173795" cy="1371600"/>
        </p:xfrm>
        <a:graphic>
          <a:graphicData uri="http://schemas.openxmlformats.org/drawingml/2006/table">
            <a:tbl>
              <a:tblPr/>
              <a:tblGrid>
                <a:gridCol w="846955"/>
                <a:gridCol w="1035167"/>
                <a:gridCol w="1291673"/>
              </a:tblGrid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지  점  명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800" dirty="0" smtClean="0"/>
                        <a:t> [</a:t>
                      </a:r>
                      <a:r>
                        <a:rPr lang="ko-KR" altLang="en-US" sz="800" dirty="0"/>
                        <a:t>서</a:t>
                      </a:r>
                      <a:r>
                        <a:rPr lang="en-US" altLang="ko-KR" sz="800" dirty="0"/>
                        <a:t>] </a:t>
                      </a:r>
                      <a:r>
                        <a:rPr lang="ko-KR" altLang="en-US" sz="800" dirty="0"/>
                        <a:t>강남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시        간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2016-11-06 16:32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B"/>
                    </a:solidFill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풍        향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E  /   87.9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err="1"/>
                        <a:t>deg</a:t>
                      </a:r>
                      <a:r>
                        <a:rPr lang="en-US" sz="800" dirty="0"/>
                        <a:t>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풍        속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1.6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m/s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기        온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15.8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800" dirty="0"/>
                        <a:t>℃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강  수  량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0.0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mm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</a:t>
                      </a:r>
                      <a:r>
                        <a:rPr lang="ko-KR" altLang="en-US" sz="900" dirty="0" smtClean="0"/>
                        <a:t>강 수 유 무</a:t>
                      </a:r>
                      <a:endParaRPr lang="ko-KR" altLang="en-US" sz="9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/>
                        <a:t>OFF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</a:t>
                      </a:r>
                      <a:r>
                        <a:rPr lang="ko-KR" altLang="en-US" sz="900" dirty="0" err="1"/>
                        <a:t>습</a:t>
                      </a:r>
                      <a:r>
                        <a:rPr lang="ko-KR" altLang="en-US" sz="900" dirty="0"/>
                        <a:t>        도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/>
                        <a:t>54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%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일        사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/>
                        <a:t>-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MJ/㎡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일        조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-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hour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405" y="4596137"/>
            <a:ext cx="811043" cy="6062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</p:pic>
      <p:sp>
        <p:nvSpPr>
          <p:cNvPr id="178" name="타원 177"/>
          <p:cNvSpPr/>
          <p:nvPr/>
        </p:nvSpPr>
        <p:spPr>
          <a:xfrm>
            <a:off x="4328049" y="3462828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타원 178"/>
          <p:cNvSpPr/>
          <p:nvPr/>
        </p:nvSpPr>
        <p:spPr>
          <a:xfrm>
            <a:off x="4647870" y="3228335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타원 179"/>
          <p:cNvSpPr/>
          <p:nvPr/>
        </p:nvSpPr>
        <p:spPr>
          <a:xfrm>
            <a:off x="4460534" y="4499236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1" name="타원 180"/>
          <p:cNvSpPr/>
          <p:nvPr/>
        </p:nvSpPr>
        <p:spPr>
          <a:xfrm>
            <a:off x="4275894" y="2608845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타원 181"/>
          <p:cNvSpPr/>
          <p:nvPr/>
        </p:nvSpPr>
        <p:spPr>
          <a:xfrm>
            <a:off x="4396364" y="2705379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4762842" y="189884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관측소 정보 표시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관측소 측정 정보 표시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906540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57289" y="2032148"/>
            <a:ext cx="3329971" cy="1732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기상현황                                                    </a:t>
            </a:r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2016-11-06 14:20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7057289" y="3662077"/>
            <a:ext cx="3329971" cy="1732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</a:p>
        </p:txBody>
      </p:sp>
      <p:pic>
        <p:nvPicPr>
          <p:cNvPr id="11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915" y="2056337"/>
            <a:ext cx="227182" cy="1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" name="타원 184"/>
          <p:cNvSpPr/>
          <p:nvPr/>
        </p:nvSpPr>
        <p:spPr>
          <a:xfrm>
            <a:off x="7004481" y="2056337"/>
            <a:ext cx="159603" cy="13863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072261" y="3102835"/>
            <a:ext cx="1742131" cy="1541439"/>
            <a:chOff x="3834532" y="3316490"/>
            <a:chExt cx="1742131" cy="15414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44" name="그룹 143"/>
            <p:cNvGrpSpPr/>
            <p:nvPr/>
          </p:nvGrpSpPr>
          <p:grpSpPr>
            <a:xfrm>
              <a:off x="3834532" y="3316490"/>
              <a:ext cx="1742131" cy="1198355"/>
              <a:chOff x="4030440" y="3101511"/>
              <a:chExt cx="2092929" cy="1164805"/>
            </a:xfrm>
          </p:grpSpPr>
          <p:sp>
            <p:nvSpPr>
              <p:cNvPr id="147" name="사각형 설명선 146"/>
              <p:cNvSpPr/>
              <p:nvPr/>
            </p:nvSpPr>
            <p:spPr>
              <a:xfrm>
                <a:off x="4071340" y="3109464"/>
                <a:ext cx="2052029" cy="1156852"/>
              </a:xfrm>
              <a:prstGeom prst="wedgeRectCallout">
                <a:avLst>
                  <a:gd name="adj1" fmla="val -36755"/>
                  <a:gd name="adj2" fmla="val 71427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4030440" y="3101511"/>
                <a:ext cx="915133" cy="22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지점명</a:t>
                </a:r>
                <a:r>
                  <a:rPr lang="ko-KR" altLang="en-US" sz="9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강남</a:t>
                </a:r>
              </a:p>
            </p:txBody>
          </p:sp>
          <p:cxnSp>
            <p:nvCxnSpPr>
              <p:cNvPr id="150" name="직선 연결선 149"/>
              <p:cNvCxnSpPr/>
              <p:nvPr/>
            </p:nvCxnSpPr>
            <p:spPr>
              <a:xfrm>
                <a:off x="4059768" y="3293035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타원 157"/>
            <p:cNvSpPr/>
            <p:nvPr/>
          </p:nvSpPr>
          <p:spPr>
            <a:xfrm>
              <a:off x="4008454" y="4717113"/>
              <a:ext cx="140816" cy="140816"/>
            </a:xfrm>
            <a:prstGeom prst="ellipse">
              <a:avLst/>
            </a:prstGeom>
            <a:solidFill>
              <a:srgbClr val="66FF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52" name="표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317875"/>
              </p:ext>
            </p:extLst>
          </p:nvPr>
        </p:nvGraphicFramePr>
        <p:xfrm>
          <a:off x="5187181" y="3369245"/>
          <a:ext cx="1541264" cy="798540"/>
        </p:xfrm>
        <a:graphic>
          <a:graphicData uri="http://schemas.openxmlformats.org/drawingml/2006/table">
            <a:tbl>
              <a:tblPr/>
              <a:tblGrid>
                <a:gridCol w="486916"/>
                <a:gridCol w="1054348"/>
              </a:tblGrid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 풍  </a:t>
                      </a:r>
                      <a:r>
                        <a:rPr lang="ko-KR" altLang="en-US" sz="800" dirty="0" smtClean="0"/>
                        <a:t>향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E  /   </a:t>
                      </a:r>
                      <a:r>
                        <a:rPr lang="en-US" sz="800" dirty="0" smtClean="0"/>
                        <a:t>87.9 </a:t>
                      </a:r>
                      <a:r>
                        <a:rPr lang="en-US" altLang="ko-KR" sz="800" dirty="0" err="1" smtClean="0"/>
                        <a:t>deg</a:t>
                      </a:r>
                      <a:endParaRPr 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 풍  </a:t>
                      </a:r>
                      <a:r>
                        <a:rPr lang="ko-KR" altLang="en-US" sz="800" dirty="0" smtClean="0"/>
                        <a:t>속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1.6m/s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 기  온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/>
                        <a:t>15.8</a:t>
                      </a:r>
                      <a:r>
                        <a:rPr lang="ko-KR" altLang="en-US" sz="800" dirty="0" smtClean="0"/>
                        <a:t>℃ 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강수량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/>
                        <a:t>0.0mm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 </a:t>
                      </a:r>
                      <a:r>
                        <a:rPr lang="ko-KR" altLang="en-US" sz="800" dirty="0" err="1"/>
                        <a:t>습</a:t>
                      </a:r>
                      <a:r>
                        <a:rPr lang="ko-KR" altLang="en-US" sz="800" dirty="0"/>
                        <a:t>   </a:t>
                      </a:r>
                      <a:r>
                        <a:rPr lang="ko-KR" altLang="en-US" sz="800" dirty="0" smtClean="0"/>
                        <a:t>도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/>
                        <a:t>54%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4" name="타원 183"/>
          <p:cNvSpPr/>
          <p:nvPr/>
        </p:nvSpPr>
        <p:spPr>
          <a:xfrm>
            <a:off x="4997361" y="305872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3" name="직사각형 11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0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1" name="그룹 120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6" name="직사각형 165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25" name="직사각형 12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7" name="그룹 12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1" name="그룹 16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3" name="직사각형 16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4" name="타원 16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5" name="직사각형 16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2" name="직사각형 16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8" name="그룹 12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5" name="그룹 15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7" name="직사각형 15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9" name="타원 15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6" name="직사각형 15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3" name="그룹 132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3" name="타원 15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직사각형 15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5" name="그룹 134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6" name="그룹 13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2" name="직사각형 14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3" name="타원 14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7" name="직사각형 13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9" name="직선 연결선 168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3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38" y="2110023"/>
            <a:ext cx="1947319" cy="4135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1706" y="176435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그룹 116"/>
          <p:cNvGrpSpPr/>
          <p:nvPr/>
        </p:nvGrpSpPr>
        <p:grpSpPr>
          <a:xfrm>
            <a:off x="533820" y="3681778"/>
            <a:ext cx="831321" cy="1052147"/>
            <a:chOff x="837265" y="1916355"/>
            <a:chExt cx="510895" cy="3007236"/>
          </a:xfrm>
          <a:effectLst/>
        </p:grpSpPr>
        <p:sp>
          <p:nvSpPr>
            <p:cNvPr id="130" name="직사각형 129"/>
            <p:cNvSpPr/>
            <p:nvPr/>
          </p:nvSpPr>
          <p:spPr>
            <a:xfrm>
              <a:off x="837265" y="2409246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초미세먼지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837265" y="2913302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미세먼지</a:t>
              </a: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837265" y="3417358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오존</a:t>
              </a: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837265" y="1916355"/>
              <a:ext cx="510895" cy="5040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기상현황</a:t>
              </a:r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837265" y="3915477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통합대기환경지수</a:t>
              </a: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837265" y="4419534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라이브캠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76" y="4784136"/>
            <a:ext cx="917222" cy="56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" name="타원 190"/>
          <p:cNvSpPr/>
          <p:nvPr/>
        </p:nvSpPr>
        <p:spPr>
          <a:xfrm>
            <a:off x="472520" y="362630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2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타원 203"/>
          <p:cNvSpPr/>
          <p:nvPr/>
        </p:nvSpPr>
        <p:spPr>
          <a:xfrm>
            <a:off x="4837758" y="231680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" name="Picture 2" descr="C:\Users\kimsy\Desktop\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4" y="4785280"/>
            <a:ext cx="893986" cy="18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직사각형 205"/>
          <p:cNvSpPr/>
          <p:nvPr/>
        </p:nvSpPr>
        <p:spPr>
          <a:xfrm>
            <a:off x="447715" y="3437525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6" name="그룹 175"/>
          <p:cNvGrpSpPr/>
          <p:nvPr/>
        </p:nvGrpSpPr>
        <p:grpSpPr>
          <a:xfrm>
            <a:off x="457656" y="4805677"/>
            <a:ext cx="922412" cy="175939"/>
            <a:chOff x="-845987" y="4860465"/>
            <a:chExt cx="940989" cy="197608"/>
          </a:xfrm>
        </p:grpSpPr>
        <p:pic>
          <p:nvPicPr>
            <p:cNvPr id="177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5" name="그룹 194"/>
          <p:cNvGrpSpPr/>
          <p:nvPr/>
        </p:nvGrpSpPr>
        <p:grpSpPr>
          <a:xfrm>
            <a:off x="7127850" y="3913737"/>
            <a:ext cx="3224411" cy="1411809"/>
            <a:chOff x="11539388" y="3924384"/>
            <a:chExt cx="3224411" cy="1411809"/>
          </a:xfrm>
        </p:grpSpPr>
        <p:pic>
          <p:nvPicPr>
            <p:cNvPr id="196" name="Picture 1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1450" y="3962400"/>
              <a:ext cx="166687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7" name="그룹 196"/>
            <p:cNvGrpSpPr/>
            <p:nvPr/>
          </p:nvGrpSpPr>
          <p:grpSpPr>
            <a:xfrm>
              <a:off x="11539388" y="3924384"/>
              <a:ext cx="3224411" cy="1411809"/>
              <a:chOff x="7128941" y="3905373"/>
              <a:chExt cx="3224411" cy="1411809"/>
            </a:xfrm>
          </p:grpSpPr>
          <p:pic>
            <p:nvPicPr>
              <p:cNvPr id="198" name="Picture 6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99" name="그룹 198"/>
              <p:cNvGrpSpPr/>
              <p:nvPr/>
            </p:nvGrpSpPr>
            <p:grpSpPr>
              <a:xfrm>
                <a:off x="8993403" y="3924384"/>
                <a:ext cx="1325042" cy="976941"/>
                <a:chOff x="8993403" y="3924384"/>
                <a:chExt cx="1325042" cy="890263"/>
              </a:xfrm>
            </p:grpSpPr>
            <p:sp>
              <p:nvSpPr>
                <p:cNvPr id="209" name="직사각형 208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시간별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기상현황</a:t>
                  </a: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바람장미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일변화도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분포도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00" name="그룹 199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201" name="직사각형 200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07" name="직선 연결선 206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4" name="타원 213"/>
          <p:cNvSpPr/>
          <p:nvPr/>
        </p:nvSpPr>
        <p:spPr>
          <a:xfrm>
            <a:off x="8891296" y="3913737"/>
            <a:ext cx="159603" cy="13863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6" name="타원 215"/>
          <p:cNvSpPr/>
          <p:nvPr/>
        </p:nvSpPr>
        <p:spPr>
          <a:xfrm>
            <a:off x="7025100" y="3739847"/>
            <a:ext cx="159603" cy="13863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46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6" y="1809750"/>
            <a:ext cx="6590517" cy="375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대기현황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45327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초미세먼지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미세먼지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오존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통합대기환경지수 초기화면 종로구로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서울시 날씨정보</a:t>
                      </a:r>
                      <a:r>
                        <a:rPr lang="en-US" altLang="ko-KR" sz="900" dirty="0" smtClean="0"/>
                        <a:t>(cleanair.seoul.go.kr)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오늘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내일오전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내일오후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모레오전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</a:t>
                      </a:r>
                      <a:r>
                        <a:rPr lang="ko-KR" altLang="en-US" sz="900" dirty="0" smtClean="0"/>
                        <a:t>번 선택에 따라 범례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대기환경정보 </a:t>
                      </a:r>
                      <a:r>
                        <a:rPr lang="ko-KR" altLang="en-US" sz="900" dirty="0" err="1" smtClean="0"/>
                        <a:t>라이브캠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지역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구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 시 상세정보 출력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8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대기환경정보 각종</a:t>
                      </a:r>
                      <a:r>
                        <a:rPr lang="ko-KR" altLang="en-US" sz="900" baseline="0" dirty="0" smtClean="0"/>
                        <a:t> 현황 시각화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지역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구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 시 대기오염정보 </a:t>
                      </a:r>
                      <a:r>
                        <a:rPr lang="ko-KR" altLang="en-US" sz="900" dirty="0" err="1" smtClean="0"/>
                        <a:t>오염물질별</a:t>
                      </a:r>
                      <a:r>
                        <a:rPr lang="ko-KR" altLang="en-US" sz="900" dirty="0" smtClean="0"/>
                        <a:t> 시각화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평균과 해당지역비교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 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서울의 </a:t>
                      </a:r>
                      <a:r>
                        <a:rPr lang="ko-KR" altLang="en-US" sz="900" dirty="0" err="1" smtClean="0"/>
                        <a:t>대기어옴</a:t>
                      </a:r>
                      <a:r>
                        <a:rPr lang="ko-KR" altLang="en-US" sz="900" dirty="0" smtClean="0"/>
                        <a:t> 예보경보 현황 정보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64" name="그룹 163"/>
          <p:cNvGrpSpPr/>
          <p:nvPr/>
        </p:nvGrpSpPr>
        <p:grpSpPr>
          <a:xfrm>
            <a:off x="3498400" y="2573543"/>
            <a:ext cx="1797287" cy="1379332"/>
            <a:chOff x="4030440" y="3101511"/>
            <a:chExt cx="2159193" cy="1240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6" name="사각형 설명선 165"/>
            <p:cNvSpPr/>
            <p:nvPr/>
          </p:nvSpPr>
          <p:spPr>
            <a:xfrm>
              <a:off x="4071340" y="3109463"/>
              <a:ext cx="2052029" cy="1232461"/>
            </a:xfrm>
            <a:prstGeom prst="wedgeRectCallout">
              <a:avLst>
                <a:gd name="adj1" fmla="val -36755"/>
                <a:gd name="adj2" fmla="val 61061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030440" y="3101511"/>
              <a:ext cx="2159193" cy="178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종로구 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2016-11-06-13:00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8" name="직선 연결선 167"/>
            <p:cNvCxnSpPr/>
            <p:nvPr/>
          </p:nvCxnSpPr>
          <p:spPr>
            <a:xfrm>
              <a:off x="4059768" y="3293035"/>
              <a:ext cx="20605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6" name="표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716344"/>
              </p:ext>
            </p:extLst>
          </p:nvPr>
        </p:nvGraphicFramePr>
        <p:xfrm>
          <a:off x="3619379" y="2891780"/>
          <a:ext cx="1541264" cy="958248"/>
        </p:xfrm>
        <a:graphic>
          <a:graphicData uri="http://schemas.openxmlformats.org/drawingml/2006/table">
            <a:tbl>
              <a:tblPr/>
              <a:tblGrid>
                <a:gridCol w="635954"/>
                <a:gridCol w="905310"/>
              </a:tblGrid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 smtClean="0"/>
                        <a:t>초미세먼지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5 µg/m³</a:t>
                      </a:r>
                      <a:endParaRPr 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미세먼지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effectLst/>
                        </a:rPr>
                        <a:t>12 µg/m³</a:t>
                      </a:r>
                      <a:endParaRPr lang="en-US" altLang="ko-KR" sz="800" dirty="0" smtClean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오존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0.028 ppm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이산화질소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0.018 ppm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일산화탄소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0.3 ppm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아황산가스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0.002 ppm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9" name="타원 88"/>
          <p:cNvSpPr/>
          <p:nvPr/>
        </p:nvSpPr>
        <p:spPr>
          <a:xfrm>
            <a:off x="3654000" y="4083390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883051" y="252852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관측소 정보 표시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관측소 측정 정보 표시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초미세먼지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미세먼지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오존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통합환경대기지수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라이브캠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4" name="그룹 213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215" name="직사각형 214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21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9" name="그룹 21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220" name="직사각형 219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21" name="그룹 220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249" name="직사각형 248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0" name="직사각형 249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251" name="직사각형 250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22" name="그룹 221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223" name="직사각형 222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25" name="그룹 22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44" name="그룹 24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46" name="직사각형 24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47" name="타원 24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48" name="직사각형 24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45" name="직사각형 24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226" name="그룹 22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39" name="그룹 23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41" name="직사각형 24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42" name="타원 24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43" name="직사각형 24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40" name="직사각형 23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227" name="그룹 226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34" name="그룹 23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36" name="직사각형 23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37" name="타원 23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38" name="직사각형 23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35" name="직사각형 23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228" name="그룹 227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29" name="그룹 22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31" name="직사각형 23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32" name="타원 23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33" name="직사각형 23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30" name="직사각형 22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252" name="직선 연결선 251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7057289" y="2036237"/>
            <a:ext cx="3329971" cy="174312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대기오염정보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3760"/>
            <a:ext cx="3329971" cy="174312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915" y="2628984"/>
            <a:ext cx="227182" cy="1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0"/>
          <a:stretch/>
        </p:blipFill>
        <p:spPr bwMode="auto">
          <a:xfrm>
            <a:off x="7202326" y="2481853"/>
            <a:ext cx="3086100" cy="114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84"/>
          <p:cNvSpPr txBox="1"/>
          <p:nvPr/>
        </p:nvSpPr>
        <p:spPr>
          <a:xfrm>
            <a:off x="7138652" y="2255244"/>
            <a:ext cx="31497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종로구                                                             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2016-11-06-13:00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341" y="3381672"/>
            <a:ext cx="3232919" cy="204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016113" y="2570427"/>
            <a:ext cx="1413334" cy="685612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오염물질별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종로구</a:t>
            </a:r>
            <a:endParaRPr lang="en-US" altLang="ko-KR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서울시평균</a:t>
            </a:r>
            <a:endParaRPr lang="en-US" altLang="ko-KR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비교 수치 그래프</a:t>
            </a:r>
          </a:p>
        </p:txBody>
      </p:sp>
      <p:sp>
        <p:nvSpPr>
          <p:cNvPr id="111" name="타원 110"/>
          <p:cNvSpPr/>
          <p:nvPr/>
        </p:nvSpPr>
        <p:spPr>
          <a:xfrm>
            <a:off x="6994738" y="2076966"/>
            <a:ext cx="159603" cy="1395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4" name="직선 연결선 253"/>
          <p:cNvCxnSpPr/>
          <p:nvPr/>
        </p:nvCxnSpPr>
        <p:spPr>
          <a:xfrm>
            <a:off x="7057290" y="2013377"/>
            <a:ext cx="734" cy="32914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0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06" y="2110024"/>
            <a:ext cx="1591051" cy="3379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9" name="타원 78"/>
          <p:cNvSpPr/>
          <p:nvPr/>
        </p:nvSpPr>
        <p:spPr>
          <a:xfrm>
            <a:off x="5187097" y="209466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2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그룹 123"/>
          <p:cNvGrpSpPr/>
          <p:nvPr/>
        </p:nvGrpSpPr>
        <p:grpSpPr>
          <a:xfrm>
            <a:off x="532270" y="3715698"/>
            <a:ext cx="831321" cy="1052147"/>
            <a:chOff x="837265" y="1916355"/>
            <a:chExt cx="510895" cy="3007236"/>
          </a:xfrm>
          <a:effectLst/>
        </p:grpSpPr>
        <p:sp>
          <p:nvSpPr>
            <p:cNvPr id="125" name="직사각형 124"/>
            <p:cNvSpPr/>
            <p:nvPr/>
          </p:nvSpPr>
          <p:spPr>
            <a:xfrm>
              <a:off x="837265" y="2409246"/>
              <a:ext cx="510895" cy="5040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초미세먼지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837265" y="2913302"/>
              <a:ext cx="510895" cy="5040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미세먼지</a:t>
              </a: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837265" y="3417358"/>
              <a:ext cx="510895" cy="5040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오존</a:t>
              </a: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837265" y="1916355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기상현황</a:t>
              </a: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837265" y="3915477"/>
              <a:ext cx="510895" cy="5040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통합대기환경지수</a:t>
              </a: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837265" y="4419534"/>
              <a:ext cx="510895" cy="5040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라이브캠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31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26" y="4818056"/>
            <a:ext cx="917222" cy="56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1988" y="520923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" descr="C:\Users\kimsy\Desktop\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4" y="4817030"/>
            <a:ext cx="893986" cy="18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직사각형 134"/>
          <p:cNvSpPr/>
          <p:nvPr/>
        </p:nvSpPr>
        <p:spPr>
          <a:xfrm>
            <a:off x="447715" y="3437525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522163" y="3914713"/>
            <a:ext cx="890089" cy="8531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타원 142"/>
          <p:cNvSpPr/>
          <p:nvPr/>
        </p:nvSpPr>
        <p:spPr>
          <a:xfrm>
            <a:off x="473538" y="386634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457656" y="4834466"/>
            <a:ext cx="922412" cy="175939"/>
            <a:chOff x="-845987" y="4860465"/>
            <a:chExt cx="940989" cy="197608"/>
          </a:xfrm>
        </p:grpSpPr>
        <p:pic>
          <p:nvPicPr>
            <p:cNvPr id="113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7" name="그룹 116"/>
          <p:cNvGrpSpPr/>
          <p:nvPr/>
        </p:nvGrpSpPr>
        <p:grpSpPr>
          <a:xfrm>
            <a:off x="7128941" y="3905373"/>
            <a:ext cx="3224411" cy="1411809"/>
            <a:chOff x="7128941" y="3905373"/>
            <a:chExt cx="3224411" cy="1411809"/>
          </a:xfrm>
        </p:grpSpPr>
        <p:pic>
          <p:nvPicPr>
            <p:cNvPr id="119" name="Picture 6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1414" y="5177482"/>
              <a:ext cx="261938" cy="13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0" name="그룹 119"/>
            <p:cNvGrpSpPr/>
            <p:nvPr/>
          </p:nvGrpSpPr>
          <p:grpSpPr>
            <a:xfrm>
              <a:off x="8993403" y="3924384"/>
              <a:ext cx="1325042" cy="1238166"/>
              <a:chOff x="8993403" y="3924384"/>
              <a:chExt cx="1325042" cy="1128311"/>
            </a:xfrm>
          </p:grpSpPr>
          <p:sp>
            <p:nvSpPr>
              <p:cNvPr id="140" name="직사각형 139"/>
              <p:cNvSpPr/>
              <p:nvPr/>
            </p:nvSpPr>
            <p:spPr>
              <a:xfrm>
                <a:off x="8993403" y="3924384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err="1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초미세먼지</a:t>
                </a: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 추이</a:t>
                </a: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>
                <a:off x="8993403" y="4164805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err="1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역별</a:t>
                </a: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 성범죄현황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>
                <a:off x="8993403" y="4388727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err="1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역별</a:t>
                </a: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 역무원 인원현황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8993403" y="4624232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스크린도어 고장현황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>
                <a:off x="8993403" y="4862280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사고예방교육현황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7128941" y="3905373"/>
              <a:ext cx="1787100" cy="1323975"/>
              <a:chOff x="10891316" y="1562223"/>
              <a:chExt cx="1787100" cy="1323975"/>
            </a:xfrm>
          </p:grpSpPr>
          <p:pic>
            <p:nvPicPr>
              <p:cNvPr id="133" name="Picture 2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06904" y="1580330"/>
                <a:ext cx="1755923" cy="1304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6" name="직사각형 135"/>
              <p:cNvSpPr/>
              <p:nvPr/>
            </p:nvSpPr>
            <p:spPr>
              <a:xfrm>
                <a:off x="11405455" y="2078817"/>
                <a:ext cx="720080" cy="22057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1000"/>
                  </a:lnSpc>
                </a:pPr>
                <a:r>
                  <a:rPr lang="ko-KR" altLang="en-US" sz="8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시각화 지표</a:t>
                </a:r>
                <a:endPara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10891316" y="1562223"/>
                <a:ext cx="1787100" cy="132397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38" name="직선 연결선 137"/>
              <p:cNvCxnSpPr/>
              <p:nvPr/>
            </p:nvCxnSpPr>
            <p:spPr>
              <a:xfrm>
                <a:off x="10891316" y="1580330"/>
                <a:ext cx="1748359" cy="125812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 flipV="1">
                <a:off x="10906904" y="1580330"/>
                <a:ext cx="1732771" cy="130484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7" name="타원 146"/>
          <p:cNvSpPr/>
          <p:nvPr/>
        </p:nvSpPr>
        <p:spPr>
          <a:xfrm>
            <a:off x="6994738" y="3659105"/>
            <a:ext cx="159603" cy="1395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4" name="Picture 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405" y="4512135"/>
            <a:ext cx="923420" cy="69026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580" y="4481513"/>
            <a:ext cx="1637170" cy="728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5" name="타원 154"/>
          <p:cNvSpPr/>
          <p:nvPr/>
        </p:nvSpPr>
        <p:spPr>
          <a:xfrm>
            <a:off x="5923894" y="450421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4237440" y="445861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74" y="2725111"/>
            <a:ext cx="1373435" cy="190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" name="타원 156"/>
          <p:cNvSpPr/>
          <p:nvPr/>
        </p:nvSpPr>
        <p:spPr>
          <a:xfrm>
            <a:off x="2025541" y="274296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32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/>
          <p:cNvSpPr/>
          <p:nvPr/>
        </p:nvSpPr>
        <p:spPr>
          <a:xfrm>
            <a:off x="7057289" y="2030866"/>
            <a:ext cx="3329971" cy="173039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아리수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수질정보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9267"/>
            <a:ext cx="3329971" cy="173039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138652" y="2270966"/>
            <a:ext cx="3211135" cy="186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종로구                                                                          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2016-11-06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5"/>
          <a:stretch>
            <a:fillRect/>
          </a:stretch>
        </p:blipFill>
        <p:spPr bwMode="auto">
          <a:xfrm>
            <a:off x="7175862" y="2485674"/>
            <a:ext cx="3092088" cy="109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직사각형 133"/>
          <p:cNvSpPr/>
          <p:nvPr/>
        </p:nvSpPr>
        <p:spPr>
          <a:xfrm>
            <a:off x="7831937" y="2485674"/>
            <a:ext cx="1911786" cy="898208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감시지점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측정지점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 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탁도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ph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전류염소를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측정값과 기준치를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비교하여 수질상태기준으로 나타내는 그래프</a:t>
            </a: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6" y="1809750"/>
            <a:ext cx="6590517" cy="375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2303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수질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(1/2)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257632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</a:t>
                      </a:r>
                      <a:r>
                        <a:rPr lang="ko-KR" altLang="en-US" sz="900" dirty="0" err="1" smtClean="0"/>
                        <a:t>아리수</a:t>
                      </a:r>
                      <a:r>
                        <a:rPr lang="ko-KR" altLang="en-US" sz="900" dirty="0" smtClean="0"/>
                        <a:t> 수질 지도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자치구 터치하면  해당지역 실시간 수질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감시지점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측정지점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별 탁도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dirty="0" err="1" smtClean="0"/>
                        <a:t>ph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전류염소를측정값과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기준치를비교그래프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수질검사결과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 위치 정보 표시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터치시</a:t>
                      </a:r>
                      <a:r>
                        <a:rPr lang="ko-KR" altLang="en-US" sz="900" dirty="0" smtClean="0"/>
                        <a:t> 상세정보 팝업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아리수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수질 지도 정보 표시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지역 수질정보 표시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수질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475511" y="2367288"/>
            <a:ext cx="1498825" cy="1802976"/>
            <a:chOff x="3475511" y="2367288"/>
            <a:chExt cx="1498825" cy="1802976"/>
          </a:xfrm>
        </p:grpSpPr>
        <p:sp>
          <p:nvSpPr>
            <p:cNvPr id="90" name="타원 89"/>
            <p:cNvSpPr/>
            <p:nvPr/>
          </p:nvSpPr>
          <p:spPr>
            <a:xfrm>
              <a:off x="3489463" y="4029448"/>
              <a:ext cx="140816" cy="140816"/>
            </a:xfrm>
            <a:prstGeom prst="ellipse">
              <a:avLst/>
            </a:prstGeom>
            <a:solidFill>
              <a:srgbClr val="66FF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2" name="그룹 101"/>
            <p:cNvGrpSpPr/>
            <p:nvPr/>
          </p:nvGrpSpPr>
          <p:grpSpPr>
            <a:xfrm>
              <a:off x="3475511" y="2367288"/>
              <a:ext cx="1498825" cy="1455910"/>
              <a:chOff x="4030440" y="2641587"/>
              <a:chExt cx="2139480" cy="169366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4" name="사각형 설명선 113"/>
              <p:cNvSpPr/>
              <p:nvPr/>
            </p:nvSpPr>
            <p:spPr>
              <a:xfrm>
                <a:off x="4071340" y="2648039"/>
                <a:ext cx="2052029" cy="1687214"/>
              </a:xfrm>
              <a:prstGeom prst="wedgeRectCallout">
                <a:avLst>
                  <a:gd name="adj1" fmla="val -45677"/>
                  <a:gd name="adj2" fmla="val 69504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030440" y="2641587"/>
                <a:ext cx="603157" cy="496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종로구 </a:t>
                </a:r>
              </a:p>
            </p:txBody>
          </p:sp>
          <p:cxnSp>
            <p:nvCxnSpPr>
              <p:cNvPr id="120" name="직선 연결선 119"/>
              <p:cNvCxnSpPr/>
              <p:nvPr/>
            </p:nvCxnSpPr>
            <p:spPr>
              <a:xfrm>
                <a:off x="4071340" y="2871625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/>
              <p:cNvSpPr txBox="1"/>
              <p:nvPr/>
            </p:nvSpPr>
            <p:spPr>
              <a:xfrm>
                <a:off x="5002508" y="2641587"/>
                <a:ext cx="1167412" cy="46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2016.11.06 18:00 </a:t>
                </a:r>
                <a:endPara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563815" y="2625041"/>
              <a:ext cx="94448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영등포취수장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영등포정수센터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우장산배수지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화곡배수지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방화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화곡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화곡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6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등촌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26620" y="2658495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26620" y="2815422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626620" y="2960205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626620" y="3102094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626620" y="3257173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626620" y="3399929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626620" y="3534370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</p:grpSp>
      <p:sp>
        <p:nvSpPr>
          <p:cNvPr id="109" name="타원 108"/>
          <p:cNvSpPr/>
          <p:nvPr/>
        </p:nvSpPr>
        <p:spPr>
          <a:xfrm>
            <a:off x="3504164" y="398529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3" name="직사각형 11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2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3" name="그룹 122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5" name="그룹 124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9" name="그룹 128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7" name="그룹 15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9" name="직사각형 15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타원 15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1" name="직사각형 16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8" name="직사각형 15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2" name="그룹 15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4" name="직사각형 15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5" name="타원 15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6" name="직사각형 15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7" name="그룹 14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9" name="직사각형 14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타원 14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1" name="그룹 140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2" name="그룹 14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4" name="직사각형 14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타원 14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3" name="직사각형 14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5" name="직선 연결선 164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057290" y="1781034"/>
            <a:ext cx="0" cy="3750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/>
          <p:cNvSpPr/>
          <p:nvPr/>
        </p:nvSpPr>
        <p:spPr>
          <a:xfrm>
            <a:off x="6994738" y="2093991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6994738" y="3664573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0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07"/>
          <a:stretch/>
        </p:blipFill>
        <p:spPr bwMode="auto">
          <a:xfrm>
            <a:off x="447714" y="3650284"/>
            <a:ext cx="947699" cy="202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3832306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C:\Users\kimsy\Desktop\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그룹 97"/>
          <p:cNvGrpSpPr/>
          <p:nvPr/>
        </p:nvGrpSpPr>
        <p:grpSpPr>
          <a:xfrm>
            <a:off x="457656" y="3666288"/>
            <a:ext cx="922412" cy="175939"/>
            <a:chOff x="-845987" y="4860465"/>
            <a:chExt cx="940989" cy="197608"/>
          </a:xfrm>
        </p:grpSpPr>
        <p:pic>
          <p:nvPicPr>
            <p:cNvPr id="99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7" name="직사각형 136"/>
          <p:cNvSpPr/>
          <p:nvPr/>
        </p:nvSpPr>
        <p:spPr>
          <a:xfrm>
            <a:off x="447715" y="3662016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127850" y="3894254"/>
            <a:ext cx="3224411" cy="1411809"/>
            <a:chOff x="10719088" y="3905373"/>
            <a:chExt cx="3224411" cy="1411809"/>
          </a:xfrm>
        </p:grpSpPr>
        <p:pic>
          <p:nvPicPr>
            <p:cNvPr id="183" name="Picture 4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0" r="46586"/>
            <a:stretch/>
          </p:blipFill>
          <p:spPr bwMode="auto">
            <a:xfrm>
              <a:off x="10819023" y="3986321"/>
              <a:ext cx="1648424" cy="1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8" name="그룹 167"/>
            <p:cNvGrpSpPr/>
            <p:nvPr/>
          </p:nvGrpSpPr>
          <p:grpSpPr>
            <a:xfrm>
              <a:off x="10719088" y="3905373"/>
              <a:ext cx="3224411" cy="1411809"/>
              <a:chOff x="7128941" y="3905373"/>
              <a:chExt cx="3224411" cy="1411809"/>
            </a:xfrm>
          </p:grpSpPr>
          <p:pic>
            <p:nvPicPr>
              <p:cNvPr id="169" name="Picture 6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70" name="그룹 169"/>
              <p:cNvGrpSpPr/>
              <p:nvPr/>
            </p:nvGrpSpPr>
            <p:grpSpPr>
              <a:xfrm>
                <a:off x="8993403" y="3924381"/>
                <a:ext cx="1325042" cy="1215067"/>
                <a:chOff x="8993403" y="3924384"/>
                <a:chExt cx="1325042" cy="1107262"/>
              </a:xfrm>
            </p:grpSpPr>
            <p:sp>
              <p:nvSpPr>
                <p:cNvPr id="178" name="직사각형 177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지역별 수질검사결과</a:t>
                  </a: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측정지점별 수질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요소별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수질상태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8993403" y="461029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하천수위 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8993403" y="4841231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한강갑문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72" name="그룹 171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174" name="직사각형 173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76" name="직선 연결선 175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연결선 176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" name="그룹 3"/>
          <p:cNvGrpSpPr/>
          <p:nvPr/>
        </p:nvGrpSpPr>
        <p:grpSpPr>
          <a:xfrm>
            <a:off x="4036059" y="5076783"/>
            <a:ext cx="2902940" cy="140418"/>
            <a:chOff x="-2916838" y="2412282"/>
            <a:chExt cx="2902940" cy="140418"/>
          </a:xfrm>
        </p:grpSpPr>
        <p:sp>
          <p:nvSpPr>
            <p:cNvPr id="103" name="직사각형 102"/>
            <p:cNvSpPr/>
            <p:nvPr/>
          </p:nvSpPr>
          <p:spPr>
            <a:xfrm>
              <a:off x="-2916838" y="2412282"/>
              <a:ext cx="422843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하천수위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-2493995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빗물펌프장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-1993543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빗물저류조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-1488718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한강갑문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-993417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주요교량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-518723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한강상류댐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89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1988" y="4011106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타원 189"/>
          <p:cNvSpPr/>
          <p:nvPr/>
        </p:nvSpPr>
        <p:spPr>
          <a:xfrm>
            <a:off x="432662" y="3583657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타원 190"/>
          <p:cNvSpPr/>
          <p:nvPr/>
        </p:nvSpPr>
        <p:spPr>
          <a:xfrm>
            <a:off x="3956257" y="4992427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003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/>
          <p:cNvSpPr/>
          <p:nvPr/>
        </p:nvSpPr>
        <p:spPr>
          <a:xfrm>
            <a:off x="7057289" y="2030866"/>
            <a:ext cx="3329971" cy="173039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아리수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수질정보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9267"/>
            <a:ext cx="3329971" cy="173039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138652" y="2270966"/>
            <a:ext cx="3211135" cy="186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종로구                                                                          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2016-11-06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5"/>
          <a:stretch>
            <a:fillRect/>
          </a:stretch>
        </p:blipFill>
        <p:spPr bwMode="auto">
          <a:xfrm>
            <a:off x="7175862" y="2485674"/>
            <a:ext cx="3092088" cy="109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직사각형 133"/>
          <p:cNvSpPr/>
          <p:nvPr/>
        </p:nvSpPr>
        <p:spPr>
          <a:xfrm>
            <a:off x="7831937" y="2485674"/>
            <a:ext cx="1911786" cy="898208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감시지점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측정지점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 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탁도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ph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전류염소를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측정값과 기준치를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비교하여 수질상태기준으로 나타내는 그래프</a:t>
            </a: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6" y="1809750"/>
            <a:ext cx="6590517" cy="375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2303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수질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(2/2)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066229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</a:t>
                      </a:r>
                      <a:r>
                        <a:rPr lang="ko-KR" altLang="en-US" sz="900" dirty="0" err="1" smtClean="0"/>
                        <a:t>아리수</a:t>
                      </a:r>
                      <a:r>
                        <a:rPr lang="ko-KR" altLang="en-US" sz="900" dirty="0" smtClean="0"/>
                        <a:t> 수질 지도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5</a:t>
                      </a:r>
                      <a:r>
                        <a:rPr lang="ko-KR" altLang="en-US" sz="900" dirty="0" smtClean="0"/>
                        <a:t>번</a:t>
                      </a:r>
                      <a:r>
                        <a:rPr lang="ko-KR" altLang="en-US" sz="900" baseline="0" dirty="0" smtClean="0"/>
                        <a:t> 버튼 </a:t>
                      </a:r>
                      <a:r>
                        <a:rPr lang="ko-KR" altLang="en-US" sz="900" baseline="0" dirty="0" err="1" smtClean="0"/>
                        <a:t>터치시</a:t>
                      </a:r>
                      <a:r>
                        <a:rPr lang="ko-KR" altLang="en-US" sz="900" baseline="0" dirty="0" smtClean="0"/>
                        <a:t> 상세팝업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자치구 터치하면  해당지역 실시간 수질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감시지점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측정지점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별 탁도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dirty="0" err="1" smtClean="0"/>
                        <a:t>ph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전류염소를측정값과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기준치를비교그래프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수질검사결과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 위치 정보 표시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터치시</a:t>
                      </a:r>
                      <a:r>
                        <a:rPr lang="ko-KR" altLang="en-US" sz="900" dirty="0" smtClean="0"/>
                        <a:t> 상세정보 팝업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아리수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수질 지도 정보 표시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지역 수질정보 표시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연관데이터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수질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3" name="직사각형 11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2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3" name="그룹 122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5" name="그룹 124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9" name="그룹 128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7" name="그룹 15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9" name="직사각형 15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타원 15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1" name="직사각형 16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8" name="직사각형 15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2" name="그룹 15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4" name="직사각형 15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5" name="타원 15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6" name="직사각형 15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7" name="그룹 14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9" name="직사각형 14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타원 14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1" name="그룹 140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2" name="그룹 14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4" name="직사각형 14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타원 14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3" name="직사각형 14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5" name="직선 연결선 164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057290" y="1781034"/>
            <a:ext cx="0" cy="3750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/>
          <p:cNvSpPr/>
          <p:nvPr/>
        </p:nvSpPr>
        <p:spPr>
          <a:xfrm>
            <a:off x="6994738" y="2093991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6994738" y="3664573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0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07"/>
          <a:stretch/>
        </p:blipFill>
        <p:spPr bwMode="auto">
          <a:xfrm>
            <a:off x="447714" y="3650284"/>
            <a:ext cx="947699" cy="202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3832306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C:\Users\kimsy\Desktop\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그룹 97"/>
          <p:cNvGrpSpPr/>
          <p:nvPr/>
        </p:nvGrpSpPr>
        <p:grpSpPr>
          <a:xfrm>
            <a:off x="457656" y="3666288"/>
            <a:ext cx="922412" cy="175939"/>
            <a:chOff x="-845987" y="4860465"/>
            <a:chExt cx="940989" cy="197608"/>
          </a:xfrm>
        </p:grpSpPr>
        <p:pic>
          <p:nvPicPr>
            <p:cNvPr id="99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7" name="직사각형 136"/>
          <p:cNvSpPr/>
          <p:nvPr/>
        </p:nvSpPr>
        <p:spPr>
          <a:xfrm>
            <a:off x="447715" y="3662016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127850" y="3894254"/>
            <a:ext cx="3224411" cy="1411809"/>
            <a:chOff x="10719088" y="3905373"/>
            <a:chExt cx="3224411" cy="1411809"/>
          </a:xfrm>
        </p:grpSpPr>
        <p:pic>
          <p:nvPicPr>
            <p:cNvPr id="183" name="Picture 4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0" r="46586"/>
            <a:stretch/>
          </p:blipFill>
          <p:spPr bwMode="auto">
            <a:xfrm>
              <a:off x="10819023" y="3986321"/>
              <a:ext cx="1648424" cy="1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8" name="그룹 167"/>
            <p:cNvGrpSpPr/>
            <p:nvPr/>
          </p:nvGrpSpPr>
          <p:grpSpPr>
            <a:xfrm>
              <a:off x="10719088" y="3905373"/>
              <a:ext cx="3224411" cy="1411809"/>
              <a:chOff x="7128941" y="3905373"/>
              <a:chExt cx="3224411" cy="1411809"/>
            </a:xfrm>
          </p:grpSpPr>
          <p:pic>
            <p:nvPicPr>
              <p:cNvPr id="169" name="Picture 6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70" name="그룹 169"/>
              <p:cNvGrpSpPr/>
              <p:nvPr/>
            </p:nvGrpSpPr>
            <p:grpSpPr>
              <a:xfrm>
                <a:off x="8993403" y="3924381"/>
                <a:ext cx="1325042" cy="1215067"/>
                <a:chOff x="8993403" y="3924384"/>
                <a:chExt cx="1325042" cy="1107262"/>
              </a:xfrm>
            </p:grpSpPr>
            <p:sp>
              <p:nvSpPr>
                <p:cNvPr id="178" name="직사각형 177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지역별 수질검사결과</a:t>
                  </a: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측정지점별 수질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요소별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수질상태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8993403" y="461029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하천수위 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8993403" y="4841231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한강갑문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72" name="그룹 171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174" name="직사각형 173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76" name="직선 연결선 175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연결선 176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" name="그룹 3"/>
          <p:cNvGrpSpPr/>
          <p:nvPr/>
        </p:nvGrpSpPr>
        <p:grpSpPr>
          <a:xfrm>
            <a:off x="4036059" y="5076783"/>
            <a:ext cx="2902940" cy="140418"/>
            <a:chOff x="-2916838" y="2412282"/>
            <a:chExt cx="2902940" cy="140418"/>
          </a:xfrm>
        </p:grpSpPr>
        <p:sp>
          <p:nvSpPr>
            <p:cNvPr id="103" name="직사각형 102"/>
            <p:cNvSpPr/>
            <p:nvPr/>
          </p:nvSpPr>
          <p:spPr>
            <a:xfrm>
              <a:off x="-2916838" y="2412282"/>
              <a:ext cx="422843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하천수위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-2493995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빗물펌프장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-1993543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빗물저류조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-1488718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한강갑문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-993417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주요교량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-518723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한강상류댐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89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1988" y="4011106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타원 189"/>
          <p:cNvSpPr/>
          <p:nvPr/>
        </p:nvSpPr>
        <p:spPr>
          <a:xfrm>
            <a:off x="432662" y="3583657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타원 190"/>
          <p:cNvSpPr/>
          <p:nvPr/>
        </p:nvSpPr>
        <p:spPr>
          <a:xfrm>
            <a:off x="3956257" y="4992427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1746300" y="2412479"/>
            <a:ext cx="1749210" cy="966836"/>
            <a:chOff x="4030440" y="3101511"/>
            <a:chExt cx="2101435" cy="1240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7" name="사각형 설명선 116"/>
            <p:cNvSpPr/>
            <p:nvPr/>
          </p:nvSpPr>
          <p:spPr>
            <a:xfrm>
              <a:off x="4071340" y="3109463"/>
              <a:ext cx="2052029" cy="1232461"/>
            </a:xfrm>
            <a:prstGeom prst="wedgeRectCallout">
              <a:avLst>
                <a:gd name="adj1" fmla="val -36755"/>
                <a:gd name="adj2" fmla="val 61061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4030440" y="3101511"/>
              <a:ext cx="2089864" cy="679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증산교 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2016-11-06-13:00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2" name="직선 연결선 181"/>
            <p:cNvCxnSpPr/>
            <p:nvPr/>
          </p:nvCxnSpPr>
          <p:spPr>
            <a:xfrm>
              <a:off x="4071340" y="3353586"/>
              <a:ext cx="20605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2" name="표 1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81703"/>
              </p:ext>
            </p:extLst>
          </p:nvPr>
        </p:nvGraphicFramePr>
        <p:xfrm>
          <a:off x="1861673" y="2701440"/>
          <a:ext cx="1541264" cy="567260"/>
        </p:xfrm>
        <a:graphic>
          <a:graphicData uri="http://schemas.openxmlformats.org/drawingml/2006/table">
            <a:tbl>
              <a:tblPr/>
              <a:tblGrid>
                <a:gridCol w="635954"/>
                <a:gridCol w="905310"/>
              </a:tblGrid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제방고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14.28</a:t>
                      </a:r>
                      <a:endParaRPr 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계획홍수위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13.53</a:t>
                      </a:r>
                      <a:endParaRPr lang="en-US" altLang="ko-KR" sz="7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현재수위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6.96</a:t>
                      </a:r>
                      <a:endParaRPr lang="en-US" altLang="ko-KR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하상고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6.70</a:t>
                      </a:r>
                      <a:endParaRPr lang="en-US" altLang="ko-KR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93" name="직사각형 192"/>
          <p:cNvSpPr/>
          <p:nvPr/>
        </p:nvSpPr>
        <p:spPr>
          <a:xfrm>
            <a:off x="1726953" y="3494089"/>
            <a:ext cx="974528" cy="1633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증산교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(11.35/6.96)</a:t>
            </a:r>
            <a:endParaRPr lang="ko-KR" altLang="en-US" sz="7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4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538" y="4557714"/>
            <a:ext cx="861895" cy="22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5" name="그룹 194"/>
          <p:cNvGrpSpPr/>
          <p:nvPr/>
        </p:nvGrpSpPr>
        <p:grpSpPr>
          <a:xfrm>
            <a:off x="2736234" y="3694163"/>
            <a:ext cx="1749210" cy="770357"/>
            <a:chOff x="4030440" y="3101511"/>
            <a:chExt cx="2101435" cy="1240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6" name="사각형 설명선 195"/>
            <p:cNvSpPr/>
            <p:nvPr/>
          </p:nvSpPr>
          <p:spPr>
            <a:xfrm>
              <a:off x="4071340" y="3109463"/>
              <a:ext cx="2052029" cy="1232461"/>
            </a:xfrm>
            <a:prstGeom prst="wedgeRectCallout">
              <a:avLst>
                <a:gd name="adj1" fmla="val -36755"/>
                <a:gd name="adj2" fmla="val 61061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030440" y="3101511"/>
              <a:ext cx="1105788" cy="34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가산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빗물펌프장</a:t>
              </a:r>
            </a:p>
          </p:txBody>
        </p:sp>
        <p:cxnSp>
          <p:nvCxnSpPr>
            <p:cNvPr id="198" name="직선 연결선 197"/>
            <p:cNvCxnSpPr/>
            <p:nvPr/>
          </p:nvCxnSpPr>
          <p:spPr>
            <a:xfrm>
              <a:off x="4071340" y="3460945"/>
              <a:ext cx="20605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9" name="표 1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886703"/>
              </p:ext>
            </p:extLst>
          </p:nvPr>
        </p:nvGraphicFramePr>
        <p:xfrm>
          <a:off x="2835391" y="3986549"/>
          <a:ext cx="1541264" cy="425445"/>
        </p:xfrm>
        <a:graphic>
          <a:graphicData uri="http://schemas.openxmlformats.org/drawingml/2006/table">
            <a:tbl>
              <a:tblPr/>
              <a:tblGrid>
                <a:gridCol w="485939"/>
                <a:gridCol w="1055325"/>
              </a:tblGrid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가산</a:t>
                      </a:r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빗물펌프장</a:t>
                      </a:r>
                      <a:endParaRPr 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위치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금천구 가산동 </a:t>
                      </a:r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535-146</a:t>
                      </a:r>
                      <a:endParaRPr lang="en-US" altLang="ko-KR" sz="7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설치일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1975</a:t>
                      </a:r>
                      <a:r>
                        <a:rPr lang="ko-KR" altLang="en-US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  <a:endParaRPr lang="en-US" altLang="ko-KR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0" name="타원 199"/>
          <p:cNvSpPr/>
          <p:nvPr/>
        </p:nvSpPr>
        <p:spPr>
          <a:xfrm>
            <a:off x="1700543" y="236008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1" name="타원 200"/>
          <p:cNvSpPr/>
          <p:nvPr/>
        </p:nvSpPr>
        <p:spPr>
          <a:xfrm>
            <a:off x="1666498" y="341618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2" name="타원 201"/>
          <p:cNvSpPr/>
          <p:nvPr/>
        </p:nvSpPr>
        <p:spPr>
          <a:xfrm>
            <a:off x="2677441" y="366904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3" name="그룹 202"/>
          <p:cNvGrpSpPr/>
          <p:nvPr/>
        </p:nvGrpSpPr>
        <p:grpSpPr>
          <a:xfrm>
            <a:off x="5213657" y="3132559"/>
            <a:ext cx="1638790" cy="1291341"/>
            <a:chOff x="4030440" y="3101511"/>
            <a:chExt cx="2101435" cy="1240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4" name="사각형 설명선 203"/>
            <p:cNvSpPr/>
            <p:nvPr/>
          </p:nvSpPr>
          <p:spPr>
            <a:xfrm>
              <a:off x="4071340" y="3109463"/>
              <a:ext cx="2052029" cy="1232461"/>
            </a:xfrm>
            <a:prstGeom prst="wedgeRectCallout">
              <a:avLst>
                <a:gd name="adj1" fmla="val -36755"/>
                <a:gd name="adj2" fmla="val 61061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4030440" y="3101511"/>
              <a:ext cx="718704" cy="34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강남 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갑문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06" name="직선 연결선 205"/>
            <p:cNvCxnSpPr/>
            <p:nvPr/>
          </p:nvCxnSpPr>
          <p:spPr>
            <a:xfrm>
              <a:off x="4071340" y="3292444"/>
              <a:ext cx="20605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7" name="표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541926"/>
              </p:ext>
            </p:extLst>
          </p:nvPr>
        </p:nvGraphicFramePr>
        <p:xfrm>
          <a:off x="5331112" y="3379315"/>
          <a:ext cx="1443698" cy="990600"/>
        </p:xfrm>
        <a:graphic>
          <a:graphicData uri="http://schemas.openxmlformats.org/drawingml/2006/table">
            <a:tbl>
              <a:tblPr/>
              <a:tblGrid>
                <a:gridCol w="529298"/>
                <a:gridCol w="914400"/>
              </a:tblGrid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강남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갑문위치</a:t>
                      </a:r>
                      <a:endParaRPr lang="ko-KR" altLang="en-US" sz="7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강남구 신사동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설치위치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제외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운영부서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잠원지구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갑문현황</a:t>
                      </a:r>
                      <a:endParaRPr lang="ko-KR" altLang="en-US" sz="7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열림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8" name="타원 207"/>
          <p:cNvSpPr/>
          <p:nvPr/>
        </p:nvSpPr>
        <p:spPr>
          <a:xfrm>
            <a:off x="5133855" y="314083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9" name="그룹 208"/>
          <p:cNvGrpSpPr/>
          <p:nvPr/>
        </p:nvGrpSpPr>
        <p:grpSpPr>
          <a:xfrm>
            <a:off x="3813864" y="4541421"/>
            <a:ext cx="1481496" cy="363098"/>
            <a:chOff x="-1509037" y="6391385"/>
            <a:chExt cx="1875413" cy="453054"/>
          </a:xfrm>
        </p:grpSpPr>
        <p:grpSp>
          <p:nvGrpSpPr>
            <p:cNvPr id="210" name="그룹 209"/>
            <p:cNvGrpSpPr/>
            <p:nvPr/>
          </p:nvGrpSpPr>
          <p:grpSpPr>
            <a:xfrm>
              <a:off x="-1509037" y="6391385"/>
              <a:ext cx="1875413" cy="453054"/>
              <a:chOff x="4030440" y="3101511"/>
              <a:chExt cx="2253051" cy="12404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2" name="사각형 설명선 211"/>
              <p:cNvSpPr/>
              <p:nvPr/>
            </p:nvSpPr>
            <p:spPr>
              <a:xfrm>
                <a:off x="4071340" y="3109462"/>
                <a:ext cx="2052029" cy="1232462"/>
              </a:xfrm>
              <a:prstGeom prst="wedgeRectCallout">
                <a:avLst>
                  <a:gd name="adj1" fmla="val 22839"/>
                  <a:gd name="adj2" fmla="val -86497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213" name="TextBox 212"/>
              <p:cNvSpPr txBox="1"/>
              <p:nvPr/>
            </p:nvSpPr>
            <p:spPr>
              <a:xfrm>
                <a:off x="4030440" y="3101511"/>
                <a:ext cx="2253051" cy="68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한강대교    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2016-11-06-13:00</a:t>
                </a:r>
                <a:endPara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14" name="직선 연결선 213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" name="직사각형 210"/>
            <p:cNvSpPr/>
            <p:nvPr/>
          </p:nvSpPr>
          <p:spPr>
            <a:xfrm>
              <a:off x="-1130913" y="6628995"/>
              <a:ext cx="93186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수위</a:t>
              </a:r>
              <a:r>
                <a:rPr lang="en-US" altLang="ko-KR" sz="7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0.51m </a:t>
              </a: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15" name="타원 214"/>
          <p:cNvSpPr/>
          <p:nvPr/>
        </p:nvSpPr>
        <p:spPr>
          <a:xfrm>
            <a:off x="4947107" y="448475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8680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739" y="2197466"/>
            <a:ext cx="3450808" cy="292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277531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재정시계 초기화면 서울시 전체예산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터치 시 해당 상세 데이터 값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취임일 기준 감축 채무 추이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33" name="타원 132"/>
          <p:cNvSpPr/>
          <p:nvPr/>
        </p:nvSpPr>
        <p:spPr>
          <a:xfrm>
            <a:off x="2528565" y="240002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5788542" y="4013856"/>
            <a:ext cx="1080120" cy="11891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5963117" y="4142598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취임일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5963117" y="4318807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- 19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9,873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5963117" y="4488673"/>
            <a:ext cx="365485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감축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963117" y="466488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- 7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7,870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5963117" y="4876023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5963117" y="505223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- 12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2,003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재정시계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채무현황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83" name="직사각형 8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89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0" name="그룹 89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92" name="그룹 91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47" name="직사각형 146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96" name="그룹 95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1" name="그룹 12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5" name="직사각형 13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타원 14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4" name="직사각형 13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7" name="그룹 96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11" name="그룹 11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4" name="직사각형 11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5" name="타원 11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8" name="직사각형 11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9" name="그룹 9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06" name="그룹 10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08" name="직사각형 10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09" name="타원 10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0" name="직사각형 10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07" name="직사각형 10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0" name="그룹 9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01" name="그룹 10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03" name="직사각형 10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04" name="타원 10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05" name="직사각형 10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02" name="직사각형 10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pic>
        <p:nvPicPr>
          <p:cNvPr id="98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3841750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2" descr="C:\Users\kimsy\Desktop\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1988" y="5180663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그룹 168"/>
          <p:cNvGrpSpPr/>
          <p:nvPr/>
        </p:nvGrpSpPr>
        <p:grpSpPr>
          <a:xfrm>
            <a:off x="490641" y="4140991"/>
            <a:ext cx="880960" cy="911241"/>
            <a:chOff x="613312" y="2479830"/>
            <a:chExt cx="525883" cy="1548603"/>
          </a:xfrm>
        </p:grpSpPr>
        <p:sp>
          <p:nvSpPr>
            <p:cNvPr id="170" name="직사각형 169"/>
            <p:cNvSpPr/>
            <p:nvPr/>
          </p:nvSpPr>
          <p:spPr>
            <a:xfrm>
              <a:off x="613312" y="2866228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지출현황</a:t>
              </a: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613312" y="2479830"/>
              <a:ext cx="525883" cy="38541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재정시계</a:t>
              </a: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13312" y="3643022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세출운용사업예산</a:t>
              </a: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613312" y="3260637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세입운용 현황</a:t>
              </a:r>
            </a:p>
          </p:txBody>
        </p:sp>
      </p:grpSp>
      <p:sp>
        <p:nvSpPr>
          <p:cNvPr id="175" name="타원 174"/>
          <p:cNvSpPr/>
          <p:nvPr/>
        </p:nvSpPr>
        <p:spPr>
          <a:xfrm>
            <a:off x="450156" y="409478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447715" y="3847029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000812" y="2039769"/>
            <a:ext cx="3386448" cy="3277413"/>
            <a:chOff x="7000812" y="2039769"/>
            <a:chExt cx="3386448" cy="3277413"/>
          </a:xfrm>
        </p:grpSpPr>
        <p:sp>
          <p:nvSpPr>
            <p:cNvPr id="66" name="직사각형 65"/>
            <p:cNvSpPr/>
            <p:nvPr/>
          </p:nvSpPr>
          <p:spPr>
            <a:xfrm>
              <a:off x="7057289" y="2039769"/>
              <a:ext cx="3329971" cy="171401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채무현황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7057289" y="3652756"/>
              <a:ext cx="3329971" cy="171401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서브타이틀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3" name="타원 142"/>
            <p:cNvSpPr/>
            <p:nvPr/>
          </p:nvSpPr>
          <p:spPr>
            <a:xfrm>
              <a:off x="7000812" y="2216202"/>
              <a:ext cx="159603" cy="137194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7000812" y="3823960"/>
              <a:ext cx="159603" cy="137194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62" name="그룹 161"/>
            <p:cNvGrpSpPr/>
            <p:nvPr/>
          </p:nvGrpSpPr>
          <p:grpSpPr>
            <a:xfrm>
              <a:off x="7128941" y="3905373"/>
              <a:ext cx="3224411" cy="1411809"/>
              <a:chOff x="7128941" y="3905373"/>
              <a:chExt cx="3224411" cy="1411809"/>
            </a:xfrm>
          </p:grpSpPr>
          <p:pic>
            <p:nvPicPr>
              <p:cNvPr id="163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64" name="그룹 163"/>
              <p:cNvGrpSpPr/>
              <p:nvPr/>
            </p:nvGrpSpPr>
            <p:grpSpPr>
              <a:xfrm>
                <a:off x="8993403" y="3924384"/>
                <a:ext cx="1325042" cy="1238166"/>
                <a:chOff x="8993403" y="3924384"/>
                <a:chExt cx="1325042" cy="1128311"/>
              </a:xfrm>
            </p:grpSpPr>
            <p:sp>
              <p:nvSpPr>
                <p:cNvPr id="179" name="직사각형 178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채무감축 현황</a:t>
                  </a: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예산집행현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황</a:t>
                  </a: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예산결산총괄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국세징수현황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8993403" y="4862280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지방세 부담 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65" name="그룹 164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pic>
              <p:nvPicPr>
                <p:cNvPr id="166" name="Picture 2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06904" y="1580330"/>
                  <a:ext cx="1755923" cy="13048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7" name="직사각형 166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77" name="직선 연결선 176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89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65"/>
            <a:stretch>
              <a:fillRect/>
            </a:stretch>
          </p:blipFill>
          <p:spPr bwMode="auto">
            <a:xfrm>
              <a:off x="7175862" y="2343150"/>
              <a:ext cx="3092088" cy="1241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0" name="직사각형 189"/>
            <p:cNvSpPr/>
            <p:nvPr/>
          </p:nvSpPr>
          <p:spPr>
            <a:xfrm>
              <a:off x="7831937" y="2400028"/>
              <a:ext cx="1911786" cy="898208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취임일 기준</a:t>
              </a:r>
              <a:endPara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감축 채무감축 추이</a:t>
              </a:r>
              <a:endPara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채무전광판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91" name="TextBox 190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연관데이터</a:t>
            </a:r>
          </a:p>
        </p:txBody>
      </p:sp>
    </p:spTree>
    <p:extLst>
      <p:ext uri="{BB962C8B-B14F-4D97-AF65-F5344CB8AC3E}">
        <p14:creationId xmlns:p14="http://schemas.microsoft.com/office/powerpoint/2010/main" val="3771728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440" y="1948005"/>
            <a:ext cx="3382800" cy="291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01128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일별 지출현황 초기화면 당일 지출 현황 데이터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터치 시 해당 상세 데이터 값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5" name="타원 54"/>
          <p:cNvSpPr/>
          <p:nvPr/>
        </p:nvSpPr>
        <p:spPr>
          <a:xfrm>
            <a:off x="2528565" y="240002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90241" y="1324063"/>
            <a:ext cx="469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일별 지출현황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분야 유관 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07" name="직사각형 106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10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1" name="그룹 110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14" name="그룹 113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52" name="직사각형 151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15" name="그룹 114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18" name="직사각형 117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7" name="그룹 14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9" name="직사각형 14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타원 14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7" name="그룹 126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2" name="그룹 14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4" name="직사각형 14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타원 14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3" name="직사각형 14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8" name="그룹 127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9" name="직사각형 13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0" name="타원 13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1" name="직사각형 14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8" name="직사각형 13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9" name="그룹 128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2" name="그룹 13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5" name="타원 13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6" name="직사각형 13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3" name="직사각형 13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63" name="직사각형 162"/>
          <p:cNvSpPr/>
          <p:nvPr/>
        </p:nvSpPr>
        <p:spPr>
          <a:xfrm>
            <a:off x="5788542" y="4013856"/>
            <a:ext cx="1080120" cy="11891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5963117" y="4142598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취임일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5963117" y="4318807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- 19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9,873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5963117" y="4488673"/>
            <a:ext cx="365485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감축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5963117" y="466488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- 7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7,870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5963117" y="4876023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5963117" y="505223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- 12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2,003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5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3841750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2" descr="C:\Users\kimsy\Desktop\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1988" y="5180663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그룹 98"/>
          <p:cNvGrpSpPr/>
          <p:nvPr/>
        </p:nvGrpSpPr>
        <p:grpSpPr>
          <a:xfrm>
            <a:off x="490641" y="4140991"/>
            <a:ext cx="880960" cy="911241"/>
            <a:chOff x="613312" y="2479830"/>
            <a:chExt cx="525883" cy="1548603"/>
          </a:xfrm>
        </p:grpSpPr>
        <p:sp>
          <p:nvSpPr>
            <p:cNvPr id="100" name="직사각형 99"/>
            <p:cNvSpPr/>
            <p:nvPr/>
          </p:nvSpPr>
          <p:spPr>
            <a:xfrm>
              <a:off x="613312" y="2866228"/>
              <a:ext cx="525883" cy="38541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지출현황</a:t>
              </a: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613312" y="2479830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재정시계</a:t>
              </a: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613312" y="3643022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세출운용사업예산</a:t>
              </a: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613312" y="3260637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세입운용 현황</a:t>
              </a:r>
            </a:p>
          </p:txBody>
        </p:sp>
      </p:grpSp>
      <p:sp>
        <p:nvSpPr>
          <p:cNvPr id="122" name="타원 121"/>
          <p:cNvSpPr/>
          <p:nvPr/>
        </p:nvSpPr>
        <p:spPr>
          <a:xfrm>
            <a:off x="463642" y="438423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7000812" y="2039769"/>
            <a:ext cx="3386448" cy="3277413"/>
            <a:chOff x="7000812" y="2039769"/>
            <a:chExt cx="3386448" cy="3277413"/>
          </a:xfrm>
        </p:grpSpPr>
        <p:sp>
          <p:nvSpPr>
            <p:cNvPr id="93" name="직사각형 92"/>
            <p:cNvSpPr/>
            <p:nvPr/>
          </p:nvSpPr>
          <p:spPr>
            <a:xfrm>
              <a:off x="7057289" y="2039769"/>
              <a:ext cx="3329971" cy="171401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일별지출현황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7057289" y="3652756"/>
              <a:ext cx="3329971" cy="171401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서브타이틀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7000812" y="2216202"/>
              <a:ext cx="159603" cy="137194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타원 102"/>
            <p:cNvSpPr/>
            <p:nvPr/>
          </p:nvSpPr>
          <p:spPr>
            <a:xfrm>
              <a:off x="7000812" y="3823960"/>
              <a:ext cx="159603" cy="137194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7128941" y="3905373"/>
              <a:ext cx="3224411" cy="1411809"/>
              <a:chOff x="7128941" y="3905373"/>
              <a:chExt cx="3224411" cy="1411809"/>
            </a:xfrm>
          </p:grpSpPr>
          <p:pic>
            <p:nvPicPr>
              <p:cNvPr id="123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24" name="그룹 123"/>
              <p:cNvGrpSpPr/>
              <p:nvPr/>
            </p:nvGrpSpPr>
            <p:grpSpPr>
              <a:xfrm>
                <a:off x="8993403" y="3924384"/>
                <a:ext cx="1325042" cy="1238166"/>
                <a:chOff x="8993403" y="3924384"/>
                <a:chExt cx="1325042" cy="1128311"/>
              </a:xfrm>
            </p:grpSpPr>
            <p:sp>
              <p:nvSpPr>
                <p:cNvPr id="160" name="직사각형 159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8993403" y="4862280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pic>
              <p:nvPicPr>
                <p:cNvPr id="155" name="Picture 2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06904" y="1580330"/>
                  <a:ext cx="1755923" cy="13048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6" name="직사각형 155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58" name="직선 연결선 157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직선 연결선 158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5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65"/>
            <a:stretch>
              <a:fillRect/>
            </a:stretch>
          </p:blipFill>
          <p:spPr bwMode="auto">
            <a:xfrm>
              <a:off x="7175862" y="2343150"/>
              <a:ext cx="3092088" cy="1241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0" name="직사각형 119"/>
            <p:cNvSpPr/>
            <p:nvPr/>
          </p:nvSpPr>
          <p:spPr>
            <a:xfrm>
              <a:off x="7831937" y="2400028"/>
              <a:ext cx="1911786" cy="898208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분야별 </a:t>
              </a:r>
              <a:endPara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지출 현황</a:t>
              </a:r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74828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36" y="1918656"/>
            <a:ext cx="3548727" cy="3069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429410" y="1781034"/>
            <a:ext cx="9957851" cy="37651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80169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세입운용현황 초기화면 서울시 전체세입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터치 시 해당 상세 데이터 값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데이터 선정 필요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데이터 선정 필요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92" name="타원 91"/>
          <p:cNvSpPr/>
          <p:nvPr/>
        </p:nvSpPr>
        <p:spPr>
          <a:xfrm>
            <a:off x="2528565" y="240002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490241" y="1324063"/>
            <a:ext cx="469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세입운용 현황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세출운용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사업및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예산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분야 유관 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80" name="직사각형 7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8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9" name="그룹 8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03" name="그룹 10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42" name="직사각형 141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04" name="그룹 10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07" name="그룹 10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9" name="직사각형 13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0" name="타원 13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1" name="직사각형 14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8" name="직사각형 13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8" name="그룹 10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2" name="그룹 13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5" name="타원 13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6" name="직사각형 13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3" name="직사각형 13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9" name="그룹 10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1" name="그룹 12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7" name="직사각형 12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8" name="타원 12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9" name="직사각형 12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6" name="직사각형 12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0" name="그룹 10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11" name="그룹 11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4" name="직사각형 11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5" name="타원 11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8" name="직사각형 11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45" name="직사각형 144"/>
          <p:cNvSpPr/>
          <p:nvPr/>
        </p:nvSpPr>
        <p:spPr>
          <a:xfrm>
            <a:off x="5788542" y="4013856"/>
            <a:ext cx="1080120" cy="11891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5963117" y="4142598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취임일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5963117" y="4318807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- 19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9,873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5963117" y="4488673"/>
            <a:ext cx="365485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감축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5963117" y="466488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- 7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7,870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963117" y="4876023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963117" y="505223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- 12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2,003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0" name="직선 연결선 189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3841750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2" descr="C:\Users\kimsy\Desktop\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1988" y="5180663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그룹 97"/>
          <p:cNvGrpSpPr/>
          <p:nvPr/>
        </p:nvGrpSpPr>
        <p:grpSpPr>
          <a:xfrm>
            <a:off x="490641" y="4140991"/>
            <a:ext cx="880960" cy="911241"/>
            <a:chOff x="613312" y="2479830"/>
            <a:chExt cx="525883" cy="1548603"/>
          </a:xfrm>
        </p:grpSpPr>
        <p:sp>
          <p:nvSpPr>
            <p:cNvPr id="99" name="직사각형 98"/>
            <p:cNvSpPr/>
            <p:nvPr/>
          </p:nvSpPr>
          <p:spPr>
            <a:xfrm>
              <a:off x="613312" y="2866228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지출현황</a:t>
              </a: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613312" y="2479830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재정시계</a:t>
              </a: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613312" y="3643022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세출운용사업예산</a:t>
              </a: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613312" y="3260637"/>
              <a:ext cx="525883" cy="38541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세입운용 현황</a:t>
              </a:r>
            </a:p>
          </p:txBody>
        </p:sp>
      </p:grpSp>
      <p:sp>
        <p:nvSpPr>
          <p:cNvPr id="112" name="타원 111"/>
          <p:cNvSpPr/>
          <p:nvPr/>
        </p:nvSpPr>
        <p:spPr>
          <a:xfrm>
            <a:off x="463642" y="463894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7000812" y="2039769"/>
            <a:ext cx="3386448" cy="3277413"/>
            <a:chOff x="7000812" y="2039769"/>
            <a:chExt cx="3386448" cy="3277413"/>
          </a:xfrm>
        </p:grpSpPr>
        <p:sp>
          <p:nvSpPr>
            <p:cNvPr id="93" name="직사각형 92"/>
            <p:cNvSpPr/>
            <p:nvPr/>
          </p:nvSpPr>
          <p:spPr>
            <a:xfrm>
              <a:off x="7057289" y="2039769"/>
              <a:ext cx="3329971" cy="171401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채무현황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7057289" y="3652756"/>
              <a:ext cx="3329971" cy="171401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서브타이틀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7" name="타원 116"/>
            <p:cNvSpPr/>
            <p:nvPr/>
          </p:nvSpPr>
          <p:spPr>
            <a:xfrm>
              <a:off x="7000812" y="2216202"/>
              <a:ext cx="159603" cy="137194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7000812" y="3823960"/>
              <a:ext cx="159603" cy="137194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20" name="그룹 119"/>
            <p:cNvGrpSpPr/>
            <p:nvPr/>
          </p:nvGrpSpPr>
          <p:grpSpPr>
            <a:xfrm>
              <a:off x="7128941" y="3905373"/>
              <a:ext cx="3224411" cy="1411809"/>
              <a:chOff x="7128941" y="3905373"/>
              <a:chExt cx="3224411" cy="1411809"/>
            </a:xfrm>
          </p:grpSpPr>
          <p:pic>
            <p:nvPicPr>
              <p:cNvPr id="124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25" name="그룹 124"/>
              <p:cNvGrpSpPr/>
              <p:nvPr/>
            </p:nvGrpSpPr>
            <p:grpSpPr>
              <a:xfrm>
                <a:off x="8993403" y="3924384"/>
                <a:ext cx="1325042" cy="1238166"/>
                <a:chOff x="8993403" y="3924384"/>
                <a:chExt cx="1325042" cy="1128311"/>
              </a:xfrm>
            </p:grpSpPr>
            <p:sp>
              <p:nvSpPr>
                <p:cNvPr id="157" name="직사각형 156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8993403" y="4862280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</p:grpSp>
          <p:grpSp>
            <p:nvGrpSpPr>
              <p:cNvPr id="131" name="그룹 130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pic>
              <p:nvPicPr>
                <p:cNvPr id="152" name="Picture 2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06904" y="1580330"/>
                  <a:ext cx="1755923" cy="13048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3" name="직사각형 152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55" name="직선 연결선 154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2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65"/>
            <a:stretch>
              <a:fillRect/>
            </a:stretch>
          </p:blipFill>
          <p:spPr bwMode="auto">
            <a:xfrm>
              <a:off x="7175862" y="2343150"/>
              <a:ext cx="3092088" cy="1241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" name="직사각형 122"/>
            <p:cNvSpPr/>
            <p:nvPr/>
          </p:nvSpPr>
          <p:spPr>
            <a:xfrm>
              <a:off x="7831937" y="2400028"/>
              <a:ext cx="1911786" cy="898208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취임일 기준</a:t>
              </a:r>
              <a:endPara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감축 채무현황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채무전광판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650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794" y="2216202"/>
            <a:ext cx="4845049" cy="294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220085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전통시장 물가정보 시각화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대형마트</a:t>
                      </a:r>
                      <a:r>
                        <a:rPr lang="ko-KR" altLang="en-US" sz="900" dirty="0" smtClean="0"/>
                        <a:t> 물가정보 시각화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품목의 월별 변동 추이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25" name="직사각형 124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물가정보 시각화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품목별 변동 추이 및 유관 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51" name="직사각형 50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54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57" name="그룹 56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01" name="직사각형 100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58" name="그룹 57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59" name="직사각형 58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62" name="그룹 61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95" name="그룹 9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97" name="직사각형 9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99" name="타원 9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00" name="직사각형 9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96" name="직사각형 9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63" name="그룹 62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90" name="그룹 8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92" name="직사각형 9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93" name="타원 9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94" name="직사각형 9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91" name="직사각형 90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64" name="그룹 63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81" name="그룹 8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85" name="직사각형 8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88" name="타원 8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89" name="직사각형 8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83" name="직사각형 8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66" name="그룹 65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73" name="그룹 7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75" name="직사각형 7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76" name="타원 7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80" name="직사각형 7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74" name="직사각형 7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04" name="직사각형 103"/>
          <p:cNvSpPr/>
          <p:nvPr/>
        </p:nvSpPr>
        <p:spPr>
          <a:xfrm>
            <a:off x="5788542" y="4013856"/>
            <a:ext cx="1080120" cy="11891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5963117" y="4142598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취임일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5963117" y="4318807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- 19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9,873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963117" y="4488673"/>
            <a:ext cx="365485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감축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963117" y="466488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- 7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7,870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5963117" y="4876023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5963117" y="505223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- 12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2,003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8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3841750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2" descr="C:\Users\kimsy\Desktop\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64634" y="4013856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그룹 140"/>
          <p:cNvGrpSpPr/>
          <p:nvPr/>
        </p:nvGrpSpPr>
        <p:grpSpPr>
          <a:xfrm>
            <a:off x="490641" y="4261596"/>
            <a:ext cx="880960" cy="454154"/>
            <a:chOff x="613312" y="2479830"/>
            <a:chExt cx="525883" cy="771809"/>
          </a:xfrm>
        </p:grpSpPr>
        <p:sp>
          <p:nvSpPr>
            <p:cNvPr id="144" name="직사각형 143"/>
            <p:cNvSpPr/>
            <p:nvPr/>
          </p:nvSpPr>
          <p:spPr>
            <a:xfrm>
              <a:off x="613312" y="2866227"/>
              <a:ext cx="525883" cy="3854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대형마트</a:t>
              </a:r>
              <a:endPara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613312" y="2479830"/>
              <a:ext cx="525883" cy="38541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전통시장</a:t>
              </a:r>
              <a:endPara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8" name="타원 147"/>
          <p:cNvSpPr/>
          <p:nvPr/>
        </p:nvSpPr>
        <p:spPr>
          <a:xfrm>
            <a:off x="429410" y="426159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429410" y="460235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7057289" y="2039769"/>
            <a:ext cx="3329971" cy="1714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물가변동현황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7057289" y="3652756"/>
            <a:ext cx="3329971" cy="1714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7000812" y="2216202"/>
            <a:ext cx="159603" cy="13719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5"/>
          <a:stretch>
            <a:fillRect/>
          </a:stretch>
        </p:blipFill>
        <p:spPr bwMode="auto">
          <a:xfrm>
            <a:off x="7175862" y="2343150"/>
            <a:ext cx="3092088" cy="124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" name="직사각형 161"/>
          <p:cNvSpPr/>
          <p:nvPr/>
        </p:nvSpPr>
        <p:spPr>
          <a:xfrm>
            <a:off x="7831937" y="2400028"/>
            <a:ext cx="1911786" cy="898208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 품목의 </a:t>
            </a:r>
            <a:endParaRPr lang="en-US" altLang="ko-KR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월별 물가변동 추이</a:t>
            </a:r>
            <a:endParaRPr lang="en-US" altLang="ko-KR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대형마트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전통시장 비교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7" name="그룹 176"/>
          <p:cNvGrpSpPr/>
          <p:nvPr/>
        </p:nvGrpSpPr>
        <p:grpSpPr>
          <a:xfrm>
            <a:off x="7127850" y="3913737"/>
            <a:ext cx="3224411" cy="1411809"/>
            <a:chOff x="11539388" y="3924384"/>
            <a:chExt cx="3224411" cy="1411809"/>
          </a:xfrm>
        </p:grpSpPr>
        <p:pic>
          <p:nvPicPr>
            <p:cNvPr id="178" name="Picture 1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1450" y="3962400"/>
              <a:ext cx="166687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9" name="그룹 178"/>
            <p:cNvGrpSpPr/>
            <p:nvPr/>
          </p:nvGrpSpPr>
          <p:grpSpPr>
            <a:xfrm>
              <a:off x="11539388" y="3924384"/>
              <a:ext cx="3224411" cy="1411809"/>
              <a:chOff x="7128941" y="3905373"/>
              <a:chExt cx="3224411" cy="1411809"/>
            </a:xfrm>
          </p:grpSpPr>
          <p:pic>
            <p:nvPicPr>
              <p:cNvPr id="180" name="Picture 6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81" name="그룹 180"/>
              <p:cNvGrpSpPr/>
              <p:nvPr/>
            </p:nvGrpSpPr>
            <p:grpSpPr>
              <a:xfrm>
                <a:off x="8993403" y="3924385"/>
                <a:ext cx="1325042" cy="1224887"/>
                <a:chOff x="8993403" y="3924384"/>
                <a:chExt cx="1325042" cy="1116210"/>
              </a:xfrm>
            </p:grpSpPr>
            <p:sp>
              <p:nvSpPr>
                <p:cNvPr id="187" name="직사각형 186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지역별 전통시장 현황</a:t>
                  </a:r>
                </a:p>
              </p:txBody>
            </p:sp>
            <p:sp>
              <p:nvSpPr>
                <p:cNvPr id="188" name="직사각형 187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전통시장별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품목 </a:t>
                  </a: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푸이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데이터</a:t>
                  </a:r>
                  <a:endParaRPr lang="ko-KR" altLang="en-US" sz="800" dirty="0">
                    <a:solidFill>
                      <a:schemeClr val="tx1"/>
                    </a:solidFill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연관 데이터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>
                  <a:off x="8993403" y="4850179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연관 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82" name="그룹 181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183" name="직사각형 182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85" name="직선 연결선 184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직선 연결선 185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92" name="타원 191"/>
          <p:cNvSpPr/>
          <p:nvPr/>
        </p:nvSpPr>
        <p:spPr>
          <a:xfrm>
            <a:off x="7000812" y="3686963"/>
            <a:ext cx="159603" cy="13719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885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67025" y="1762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962760"/>
              </p:ext>
            </p:extLst>
          </p:nvPr>
        </p:nvGraphicFramePr>
        <p:xfrm>
          <a:off x="594171" y="900310"/>
          <a:ext cx="9433050" cy="5724635"/>
        </p:xfrm>
        <a:graphic>
          <a:graphicData uri="http://schemas.openxmlformats.org/drawingml/2006/table">
            <a:tbl>
              <a:tblPr/>
              <a:tblGrid>
                <a:gridCol w="136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17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947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7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007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13002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문서 개정 </a:t>
                      </a:r>
                      <a:r>
                        <a:rPr lang="ko-KR" sz="1200" b="1" kern="100" dirty="0" err="1" smtClean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이력표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 err="1">
                          <a:latin typeface="맑은 고딕"/>
                          <a:ea typeface="맑은 고딕"/>
                          <a:cs typeface="Times New Roman"/>
                        </a:rPr>
                        <a:t>문서명</a:t>
                      </a:r>
                      <a:endParaRPr lang="ko-KR" sz="1200" b="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latin typeface="+mn-lt"/>
                          <a:ea typeface="맑은 고딕"/>
                          <a:cs typeface="Times New Roman"/>
                        </a:rPr>
                        <a:t>사용자화면정의서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0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버전</a:t>
                      </a:r>
                    </a:p>
                  </a:txBody>
                  <a:tcPr marL="42561" marR="42561" marT="0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날짜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내용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작성자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승인자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512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1.0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1.1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1.2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1.3</a:t>
                      </a:r>
                    </a:p>
                  </a:txBody>
                  <a:tcPr marL="42561" marR="42561" marT="0" marB="0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2016-11-14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2016-11-28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2016-12-06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2106-12-09</a:t>
                      </a: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최초 </a:t>
                      </a:r>
                      <a:r>
                        <a:rPr lang="ko-KR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제정</a:t>
                      </a:r>
                      <a:endParaRPr lang="en-US" altLang="ko-KR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설계 변경</a:t>
                      </a:r>
                      <a:endParaRPr lang="en-US" altLang="ko-KR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공통기능 변경</a:t>
                      </a:r>
                      <a:endParaRPr lang="en-US" altLang="ko-KR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주요사업상세화면 </a:t>
                      </a:r>
                      <a:r>
                        <a:rPr lang="ko-KR" altLang="en-US" sz="1000" kern="100" dirty="0" err="1" smtClean="0">
                          <a:latin typeface="맑은 고딕"/>
                          <a:ea typeface="맑은 고딕"/>
                          <a:cs typeface="Times New Roman"/>
                        </a:rPr>
                        <a:t>건설알리미</a:t>
                      </a:r>
                      <a:r>
                        <a:rPr lang="ko-KR" alt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 등록여부에 따라 분리</a:t>
                      </a:r>
                      <a:endParaRPr lang="en-US" altLang="ko-KR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김승연</a:t>
                      </a:r>
                      <a:endParaRPr lang="en-US" altLang="ko-KR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김승연</a:t>
                      </a:r>
                      <a:endParaRPr lang="en-US" altLang="ko-KR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김승연</a:t>
                      </a:r>
                      <a:endParaRPr lang="en-US" altLang="ko-KR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김승연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3871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46500" y="2700511"/>
            <a:ext cx="3888432" cy="12961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</a:p>
        </p:txBody>
      </p:sp>
    </p:spTree>
    <p:extLst>
      <p:ext uri="{BB962C8B-B14F-4D97-AF65-F5344CB8AC3E}">
        <p14:creationId xmlns:p14="http://schemas.microsoft.com/office/powerpoint/2010/main" val="32513773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0"/>
          <a:stretch/>
        </p:blipFill>
        <p:spPr bwMode="auto">
          <a:xfrm>
            <a:off x="441317" y="1800059"/>
            <a:ext cx="6607183" cy="374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29410" y="1781034"/>
            <a:ext cx="9957851" cy="37651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35789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주요사업 위치정보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사업 추진 위치정보</a:t>
                      </a:r>
                      <a:r>
                        <a:rPr lang="ko-KR" altLang="en-US" sz="900" baseline="0" dirty="0" smtClean="0"/>
                        <a:t> 터치 상세정보 팝업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상세 화면 전환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스크린 전체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주요사업 목록 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터치 시 상세화면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시각화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데이터 선정 필요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2603471" y="4095417"/>
            <a:ext cx="1381801" cy="732615"/>
            <a:chOff x="-1509036" y="6391386"/>
            <a:chExt cx="1749210" cy="914117"/>
          </a:xfrm>
        </p:grpSpPr>
        <p:grpSp>
          <p:nvGrpSpPr>
            <p:cNvPr id="43" name="그룹 42"/>
            <p:cNvGrpSpPr/>
            <p:nvPr/>
          </p:nvGrpSpPr>
          <p:grpSpPr>
            <a:xfrm>
              <a:off x="-1509036" y="6391386"/>
              <a:ext cx="1749210" cy="914117"/>
              <a:chOff x="4030440" y="3101511"/>
              <a:chExt cx="2101435" cy="25027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사각형 설명선 44"/>
              <p:cNvSpPr/>
              <p:nvPr/>
            </p:nvSpPr>
            <p:spPr>
              <a:xfrm>
                <a:off x="4071340" y="3109457"/>
                <a:ext cx="2052029" cy="2494806"/>
              </a:xfrm>
              <a:prstGeom prst="wedgeRectCallout">
                <a:avLst>
                  <a:gd name="adj1" fmla="val 22839"/>
                  <a:gd name="adj2" fmla="val -86497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30440" y="3101511"/>
                <a:ext cx="1843493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G</a:t>
                </a:r>
                <a:r>
                  <a:rPr lang="ko-KR" altLang="en-US" sz="7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밸리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단계 비상프로젝트</a:t>
                </a:r>
              </a:p>
            </p:txBody>
          </p:sp>
          <p:cxnSp>
            <p:nvCxnSpPr>
              <p:cNvPr id="47" name="직선 연결선 46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직사각형 43"/>
            <p:cNvSpPr/>
            <p:nvPr/>
          </p:nvSpPr>
          <p:spPr>
            <a:xfrm>
              <a:off x="-1421681" y="6628996"/>
              <a:ext cx="1459016" cy="5376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274</a:t>
              </a:r>
              <a:r>
                <a:rPr lang="ko-KR" altLang="en-US" sz="70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2014/04/04~2017/05/31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27%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631827" y="2315328"/>
            <a:ext cx="1381801" cy="738764"/>
            <a:chOff x="-1509036" y="6391385"/>
            <a:chExt cx="1749210" cy="921790"/>
          </a:xfrm>
        </p:grpSpPr>
        <p:grpSp>
          <p:nvGrpSpPr>
            <p:cNvPr id="50" name="그룹 49"/>
            <p:cNvGrpSpPr/>
            <p:nvPr/>
          </p:nvGrpSpPr>
          <p:grpSpPr>
            <a:xfrm>
              <a:off x="-1509036" y="6391385"/>
              <a:ext cx="1749210" cy="921790"/>
              <a:chOff x="4030440" y="3101511"/>
              <a:chExt cx="2101435" cy="252376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2" name="사각형 설명선 51"/>
              <p:cNvSpPr/>
              <p:nvPr/>
            </p:nvSpPr>
            <p:spPr>
              <a:xfrm>
                <a:off x="4071340" y="3109460"/>
                <a:ext cx="2052029" cy="2515812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030440" y="3101511"/>
                <a:ext cx="1741104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동북권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국제교류복합지구</a:t>
                </a:r>
              </a:p>
            </p:txBody>
          </p:sp>
          <p:cxnSp>
            <p:nvCxnSpPr>
              <p:cNvPr id="54" name="직선 연결선 53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직사각형 50"/>
            <p:cNvSpPr/>
            <p:nvPr/>
          </p:nvSpPr>
          <p:spPr>
            <a:xfrm>
              <a:off x="-1421681" y="6628996"/>
              <a:ext cx="1459016" cy="5376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274</a:t>
              </a:r>
              <a:r>
                <a:rPr lang="ko-KR" altLang="en-US" sz="70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2014/04/04~2017/05/31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27%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569947" y="2648649"/>
            <a:ext cx="1335622" cy="805284"/>
            <a:chOff x="-1509035" y="6391385"/>
            <a:chExt cx="1797398" cy="1004790"/>
          </a:xfrm>
        </p:grpSpPr>
        <p:grpSp>
          <p:nvGrpSpPr>
            <p:cNvPr id="56" name="그룹 55"/>
            <p:cNvGrpSpPr/>
            <p:nvPr/>
          </p:nvGrpSpPr>
          <p:grpSpPr>
            <a:xfrm>
              <a:off x="-1509035" y="6391385"/>
              <a:ext cx="1797398" cy="1004790"/>
              <a:chOff x="4030440" y="3101511"/>
              <a:chExt cx="2159326" cy="27510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사각형 설명선 64"/>
              <p:cNvSpPr/>
              <p:nvPr/>
            </p:nvSpPr>
            <p:spPr>
              <a:xfrm>
                <a:off x="4071340" y="3109460"/>
                <a:ext cx="2052029" cy="2743057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030440" y="3101511"/>
                <a:ext cx="2159326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동부간선도로 지하화 및 상부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..</a:t>
                </a:r>
                <a:endPara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67" name="직선 연결선 66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직사각형 60"/>
            <p:cNvSpPr/>
            <p:nvPr/>
          </p:nvSpPr>
          <p:spPr>
            <a:xfrm>
              <a:off x="-1421681" y="6628996"/>
              <a:ext cx="1459016" cy="5376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274</a:t>
              </a:r>
              <a:r>
                <a:rPr lang="ko-KR" altLang="en-US" sz="70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2014/04/04~2017/05/31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27%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87046" y="4079080"/>
            <a:ext cx="1299814" cy="815238"/>
            <a:chOff x="-1509036" y="6391385"/>
            <a:chExt cx="1749210" cy="1017210"/>
          </a:xfrm>
        </p:grpSpPr>
        <p:grpSp>
          <p:nvGrpSpPr>
            <p:cNvPr id="69" name="그룹 68"/>
            <p:cNvGrpSpPr/>
            <p:nvPr/>
          </p:nvGrpSpPr>
          <p:grpSpPr>
            <a:xfrm>
              <a:off x="-1509036" y="6391385"/>
              <a:ext cx="1749210" cy="1017210"/>
              <a:chOff x="4030440" y="3101511"/>
              <a:chExt cx="2101435" cy="278501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사각형 설명선 70"/>
              <p:cNvSpPr/>
              <p:nvPr/>
            </p:nvSpPr>
            <p:spPr>
              <a:xfrm>
                <a:off x="4071340" y="3109460"/>
                <a:ext cx="2052030" cy="2777062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4030440" y="3101511"/>
                <a:ext cx="1482694" cy="68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세운상가군 재생사업</a:t>
                </a:r>
              </a:p>
            </p:txBody>
          </p:sp>
          <p:cxnSp>
            <p:nvCxnSpPr>
              <p:cNvPr id="73" name="직선 연결선 72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직사각형 69"/>
            <p:cNvSpPr/>
            <p:nvPr/>
          </p:nvSpPr>
          <p:spPr>
            <a:xfrm>
              <a:off x="-1421681" y="6628996"/>
              <a:ext cx="1459016" cy="5376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274</a:t>
              </a:r>
              <a:r>
                <a:rPr lang="ko-KR" altLang="en-US" sz="70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2014/04/04~2017/05/31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27%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전지역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주요사업 추진 위치정보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전체 주요사업 목록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562111" y="1324063"/>
            <a:ext cx="3064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분야별 예산 집행현황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선정 필요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3549392" y="380861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50919" y="2872150"/>
            <a:ext cx="508205" cy="1362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3050919" y="4648622"/>
            <a:ext cx="508205" cy="1362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</a:t>
            </a:r>
          </a:p>
        </p:txBody>
      </p:sp>
      <p:sp>
        <p:nvSpPr>
          <p:cNvPr id="126" name="타원 125"/>
          <p:cNvSpPr/>
          <p:nvPr/>
        </p:nvSpPr>
        <p:spPr>
          <a:xfrm>
            <a:off x="3469590" y="457511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057289" y="2032148"/>
            <a:ext cx="3329971" cy="172646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108165" y="2249924"/>
            <a:ext cx="1550903" cy="1419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사업명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843963" y="2249924"/>
            <a:ext cx="488237" cy="1419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공정률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8659068" y="2249924"/>
            <a:ext cx="648072" cy="1419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예산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307140" y="2249924"/>
            <a:ext cx="576064" cy="1419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D-DAY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36439" y="2403938"/>
            <a:ext cx="16546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세운상가군 재생사업</a:t>
            </a: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양재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R&amp;D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혁신지구 </a:t>
            </a: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밸리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단계 비상 프로젝트</a:t>
            </a: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개포 디지털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혁신파크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서울역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7017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</a:t>
            </a: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동남권 국제교류복합지구</a:t>
            </a: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동북권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신경제중심지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창동∙상계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7057289" y="3657189"/>
            <a:ext cx="3329971" cy="172646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623180" y="2403938"/>
            <a:ext cx="753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245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1,254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230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245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1,254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377938" y="2403938"/>
            <a:ext cx="50526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-210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250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-60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-610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250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210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-250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910225" y="2403938"/>
            <a:ext cx="4219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25%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12%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56%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12%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60%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75%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%</a:t>
            </a:r>
          </a:p>
          <a:p>
            <a:pPr algn="r">
              <a:lnSpc>
                <a:spcPts val="1200"/>
              </a:lnSpc>
            </a:pP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970" y="3531758"/>
            <a:ext cx="227182" cy="10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7" name="타원 126"/>
          <p:cNvSpPr/>
          <p:nvPr/>
        </p:nvSpPr>
        <p:spPr>
          <a:xfrm>
            <a:off x="7028363" y="2266284"/>
            <a:ext cx="159603" cy="138191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7028363" y="3787708"/>
            <a:ext cx="159603" cy="138191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1317" y="5257799"/>
            <a:ext cx="218120" cy="288358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5004139" y="3242912"/>
            <a:ext cx="508205" cy="1362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5892868" y="4689997"/>
            <a:ext cx="508205" cy="1362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85" name="직사각형 84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92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3" name="그룹 92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95" name="그룹 94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46" name="직사각형 145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96" name="그룹 95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97" name="직사각형 96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05" name="그룹 10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6" name="그룹 10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1" name="그룹 12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3" name="직사각형 12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8" name="타원 12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8" name="직사각형 13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2" name="직사각형 12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7" name="그룹 106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14" name="그룹 11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8" name="직사각형 11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9" name="타원 11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0" name="직사각형 11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5" name="직사각형 11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8" name="그룹 107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09" name="그룹 10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1" name="직사각형 11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2" name="타원 11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3" name="직사각형 11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0" name="직사각형 10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55" name="직선 연결선 154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3" descr="C:\Users\kimsy\Downloads\주요사업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0" y="1826478"/>
            <a:ext cx="1255187" cy="372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타원 130"/>
          <p:cNvSpPr/>
          <p:nvPr/>
        </p:nvSpPr>
        <p:spPr>
          <a:xfrm>
            <a:off x="409655" y="284763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7127850" y="3904232"/>
            <a:ext cx="3224411" cy="1411809"/>
            <a:chOff x="11539388" y="3924384"/>
            <a:chExt cx="3224411" cy="1411809"/>
          </a:xfrm>
        </p:grpSpPr>
        <p:pic>
          <p:nvPicPr>
            <p:cNvPr id="129" name="Picture 1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1450" y="3962400"/>
              <a:ext cx="166687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2" name="그룹 131"/>
            <p:cNvGrpSpPr/>
            <p:nvPr/>
          </p:nvGrpSpPr>
          <p:grpSpPr>
            <a:xfrm>
              <a:off x="11539388" y="3924384"/>
              <a:ext cx="3224411" cy="1411809"/>
              <a:chOff x="7128941" y="3905373"/>
              <a:chExt cx="3224411" cy="1411809"/>
            </a:xfrm>
          </p:grpSpPr>
          <p:pic>
            <p:nvPicPr>
              <p:cNvPr id="133" name="Picture 6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34" name="그룹 133"/>
              <p:cNvGrpSpPr/>
              <p:nvPr/>
            </p:nvGrpSpPr>
            <p:grpSpPr>
              <a:xfrm>
                <a:off x="8993403" y="3924385"/>
                <a:ext cx="1325042" cy="1224887"/>
                <a:chOff x="8993403" y="3924384"/>
                <a:chExt cx="1325042" cy="1116210"/>
              </a:xfrm>
            </p:grpSpPr>
            <p:sp>
              <p:nvSpPr>
                <p:cNvPr id="159" name="직사각형 158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주거지재생 추진현황</a:t>
                  </a: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도심재생사업 추진현황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성곽마을 예산집행 현황</a:t>
                  </a:r>
                  <a:endParaRPr lang="ko-KR" altLang="en-US" sz="800" dirty="0">
                    <a:solidFill>
                      <a:schemeClr val="tx1"/>
                    </a:solidFill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연관 데이터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993403" y="4850179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데이터</a:t>
                  </a:r>
                  <a:endParaRPr lang="ko-KR" altLang="en-US" sz="800" dirty="0">
                    <a:solidFill>
                      <a:schemeClr val="tx1"/>
                    </a:solidFill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5" name="그룹 134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39" name="직선 연결선 138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306795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상세화면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769967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845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2"/>
                <a:gridCol w="3312368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대표이미지 및 사업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사업의 여론동향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정보소통광장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뉴스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SNS, </a:t>
                      </a:r>
                      <a:r>
                        <a:rPr lang="ko-KR" altLang="en-US" sz="900" baseline="0" dirty="0" err="1" smtClean="0"/>
                        <a:t>응답소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위치정보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건설현장알리미</a:t>
                      </a:r>
                      <a:r>
                        <a:rPr lang="ko-KR" altLang="en-US" sz="900" dirty="0" smtClean="0"/>
                        <a:t> 등록되어 있는 경우 화면전환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현장 사진 등 이미지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사업개요 및 설명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필수입력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사업명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사업기간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사업내용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추진일정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담당부서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추진경위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관련자료 등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주요일정 및 공정현황 수기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588645"/>
              </p:ext>
            </p:extLst>
          </p:nvPr>
        </p:nvGraphicFramePr>
        <p:xfrm>
          <a:off x="3834532" y="2072315"/>
          <a:ext cx="3158935" cy="32204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36104"/>
                <a:gridCol w="2222831"/>
              </a:tblGrid>
              <a:tr h="1772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사업명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창신승인 도심재생사업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주요일정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공사기간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 2017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3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조성위치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공사위치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3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조성규모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사업규모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양곡도매시장부지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부지면적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32,094㎡)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15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투입재원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사업비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추진부서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주무기관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15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시공사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15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건설사업관리단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15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관련자료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사업효과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104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주요내용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 smtClean="0">
                        <a:effectLst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86" y="3661371"/>
            <a:ext cx="3307218" cy="16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793067" y="2051349"/>
            <a:ext cx="3234266" cy="3286497"/>
          </a:xfrm>
          <a:prstGeom prst="rect">
            <a:avLst/>
          </a:prstGeom>
          <a:noFill/>
          <a:ln w="76200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7"/>
          <a:stretch/>
        </p:blipFill>
        <p:spPr bwMode="auto">
          <a:xfrm>
            <a:off x="434341" y="2039545"/>
            <a:ext cx="3315744" cy="166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7245" y="3161959"/>
            <a:ext cx="3295259" cy="543971"/>
          </a:xfrm>
          <a:prstGeom prst="rect">
            <a:avLst/>
          </a:prstGeom>
          <a:solidFill>
            <a:schemeClr val="tx1">
              <a:alpha val="46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57289" y="2023836"/>
            <a:ext cx="3329971" cy="177930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주요일정 및 공정현황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98269"/>
            <a:ext cx="3329971" cy="177930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556" y="3186002"/>
            <a:ext cx="1422184" cy="219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창신숭인 도심재생사업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547341" y="3186002"/>
            <a:ext cx="1120820" cy="192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2014.05 ~ 2017.12</a:t>
            </a:r>
            <a:endParaRPr lang="ko-KR" altLang="en-US" sz="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14556" y="3364951"/>
            <a:ext cx="3419526" cy="302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도시재정비촉진지구에서 해제된 지역에 대한 주거재생 모델 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  <a:endParaRPr lang="en-US" altLang="ko-KR" sz="8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유무형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지역자산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지역산업 등을 연계한 봉제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관광 등 다기능 </a:t>
            </a:r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복합 도시성장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1701379" y="3997881"/>
            <a:ext cx="1381801" cy="539852"/>
            <a:chOff x="-1509036" y="6391385"/>
            <a:chExt cx="1749210" cy="754867"/>
          </a:xfrm>
        </p:grpSpPr>
        <p:grpSp>
          <p:nvGrpSpPr>
            <p:cNvPr id="96" name="그룹 95"/>
            <p:cNvGrpSpPr/>
            <p:nvPr/>
          </p:nvGrpSpPr>
          <p:grpSpPr>
            <a:xfrm>
              <a:off x="-1509036" y="6391385"/>
              <a:ext cx="1749210" cy="754867"/>
              <a:chOff x="4030440" y="3101511"/>
              <a:chExt cx="2101435" cy="206674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0" name="사각형 설명선 99"/>
              <p:cNvSpPr/>
              <p:nvPr/>
            </p:nvSpPr>
            <p:spPr>
              <a:xfrm>
                <a:off x="4071340" y="3109460"/>
                <a:ext cx="2052029" cy="2058795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4030440" y="3101511"/>
                <a:ext cx="1611899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창신숭인 도심재생사업</a:t>
                </a:r>
              </a:p>
            </p:txBody>
          </p:sp>
          <p:cxnSp>
            <p:nvCxnSpPr>
              <p:cNvPr id="102" name="직선 연결선 101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직사각형 98"/>
            <p:cNvSpPr/>
            <p:nvPr/>
          </p:nvSpPr>
          <p:spPr>
            <a:xfrm>
              <a:off x="-1421681" y="6681820"/>
              <a:ext cx="1034905" cy="13441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주변지역 연관정보 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4" name="타원 83"/>
          <p:cNvSpPr/>
          <p:nvPr/>
        </p:nvSpPr>
        <p:spPr>
          <a:xfrm>
            <a:off x="414556" y="3094392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1383536" y="4391751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3752504" y="2023836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53" name="직사각형 15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56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7" name="그룹 156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59" name="그룹 158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60" name="그룹 159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63" name="그룹 162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83" name="그룹 18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5" name="직사각형 18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6" name="타원 18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7" name="직사각형 18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84" name="직사각형 18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64" name="그룹 163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8" name="그룹 17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0" name="직사각형 17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1" name="타원 180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2" name="직사각형 181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9" name="직사각형 17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65" name="그룹 164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3" name="그룹 17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5" name="직사각형 17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6" name="타원 17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7" name="직사각형 17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4" name="직사각형 17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66" name="그룹 165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7" name="그룹 16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9" name="직사각형 16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0" name="타원 16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2" name="직사각형 171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8" name="직사각형 16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91" name="직선 연결선 190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5873" y="3325802"/>
            <a:ext cx="261938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1" name="그룹 230"/>
          <p:cNvGrpSpPr/>
          <p:nvPr/>
        </p:nvGrpSpPr>
        <p:grpSpPr>
          <a:xfrm>
            <a:off x="7178691" y="3951022"/>
            <a:ext cx="3087167" cy="1307869"/>
            <a:chOff x="3885133" y="2066087"/>
            <a:chExt cx="3434383" cy="1467688"/>
          </a:xfrm>
        </p:grpSpPr>
        <p:grpSp>
          <p:nvGrpSpPr>
            <p:cNvPr id="232" name="그룹 231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237" name="직사각형 236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38" name="직선 연결선 237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그룹 232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234" name="직사각형 233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35" name="직선 연결선 234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0" name="TextBox 239"/>
          <p:cNvSpPr txBox="1"/>
          <p:nvPr/>
        </p:nvSpPr>
        <p:spPr>
          <a:xfrm>
            <a:off x="7477477" y="4262973"/>
            <a:ext cx="98616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관련뉴스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향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Seoul.simpl.co.kr</a:t>
            </a:r>
          </a:p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정보소통광장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내손안의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서울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9109197" y="4422863"/>
            <a:ext cx="85311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 목록</a:t>
            </a: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98524"/>
              </p:ext>
            </p:extLst>
          </p:nvPr>
        </p:nvGraphicFramePr>
        <p:xfrm>
          <a:off x="7137825" y="2246044"/>
          <a:ext cx="3105419" cy="134376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96144"/>
                <a:gridCol w="873171"/>
                <a:gridCol w="936104"/>
              </a:tblGrid>
              <a:tr h="146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주요활동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시작일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종료일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46974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활성화계획수립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2014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7472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앵커부지 매입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2015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7472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주민공모사업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6974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주민역량강화교육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6974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앵커시설 조성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6974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봉제박물관 건축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6974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안전안심 골목길 조성사업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2015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28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6974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마을탐방로 조성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8" name="TextBox 10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개년계획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(21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개사업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2016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주요투자사업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2016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균형성과계획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해당됨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사업명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조감도 등 관련이미지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사업주요내용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527700" y="1324063"/>
            <a:ext cx="2883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사업명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기간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담당부서 등 사업정보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주요일정 및 공정현황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468020" y="1324063"/>
            <a:ext cx="2883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6978222" y="2023836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6978222" y="3698269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7056487" y="3275417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40154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2826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상세화면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건설알리미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정보 출력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26994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845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2"/>
                <a:gridCol w="3312368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대표이미지 및 사업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위치정보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현장 사진 등 이미지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사업개요 및 설명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필수입력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사업명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사업기간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사업내용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추진일정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담당부서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추진경위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관련자료 등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건설알리미</a:t>
                      </a:r>
                      <a:r>
                        <a:rPr lang="ko-KR" altLang="en-US" sz="900" dirty="0" smtClean="0"/>
                        <a:t>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521278"/>
              </p:ext>
            </p:extLst>
          </p:nvPr>
        </p:nvGraphicFramePr>
        <p:xfrm>
          <a:off x="3834532" y="2072315"/>
          <a:ext cx="3158935" cy="32204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36104"/>
                <a:gridCol w="2222831"/>
              </a:tblGrid>
              <a:tr h="1772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사업명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창신승인 도심재생사업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주요일정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공사기간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 2017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3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조성위치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공사위치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73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조성규모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사업규모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양곡도매시장부지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부지면적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32,094㎡)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15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투입재원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사업비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추진부서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주무기관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15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시공사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15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건설사업관리단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15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관련자료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2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사업효과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104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주요내용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 smtClean="0">
                        <a:effectLst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86" y="3661371"/>
            <a:ext cx="3307218" cy="16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793067" y="2051349"/>
            <a:ext cx="3234266" cy="3286497"/>
          </a:xfrm>
          <a:prstGeom prst="rect">
            <a:avLst/>
          </a:prstGeom>
          <a:noFill/>
          <a:ln w="76200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7"/>
          <a:stretch/>
        </p:blipFill>
        <p:spPr bwMode="auto">
          <a:xfrm>
            <a:off x="434341" y="2039545"/>
            <a:ext cx="3315744" cy="166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7245" y="3161959"/>
            <a:ext cx="3295259" cy="543971"/>
          </a:xfrm>
          <a:prstGeom prst="rect">
            <a:avLst/>
          </a:prstGeom>
          <a:solidFill>
            <a:schemeClr val="tx1">
              <a:alpha val="46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98269"/>
            <a:ext cx="3329971" cy="177930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556" y="3186002"/>
            <a:ext cx="1422184" cy="219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창신숭인 도심재생사업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547341" y="3186002"/>
            <a:ext cx="1120820" cy="192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2014.05 ~ 2017.12</a:t>
            </a:r>
            <a:endParaRPr lang="ko-KR" altLang="en-US" sz="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14556" y="3364951"/>
            <a:ext cx="3419526" cy="302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도시재정비촉진지구에서 해제된 지역에 대한 주거재생 모델 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  <a:endParaRPr lang="en-US" altLang="ko-KR" sz="8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유무형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지역자산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지역산업 등을 연계한 봉제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관광 등 다기능 </a:t>
            </a:r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복합 도시성장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1701379" y="3997881"/>
            <a:ext cx="1381801" cy="539852"/>
            <a:chOff x="-1509036" y="6391385"/>
            <a:chExt cx="1749210" cy="754867"/>
          </a:xfrm>
        </p:grpSpPr>
        <p:grpSp>
          <p:nvGrpSpPr>
            <p:cNvPr id="96" name="그룹 95"/>
            <p:cNvGrpSpPr/>
            <p:nvPr/>
          </p:nvGrpSpPr>
          <p:grpSpPr>
            <a:xfrm>
              <a:off x="-1509036" y="6391385"/>
              <a:ext cx="1749210" cy="754867"/>
              <a:chOff x="4030440" y="3101511"/>
              <a:chExt cx="2101435" cy="206674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0" name="사각형 설명선 99"/>
              <p:cNvSpPr/>
              <p:nvPr/>
            </p:nvSpPr>
            <p:spPr>
              <a:xfrm>
                <a:off x="4071340" y="3109460"/>
                <a:ext cx="2052029" cy="2058795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4030440" y="3101511"/>
                <a:ext cx="1611899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창신숭인 도심재생사업</a:t>
                </a:r>
              </a:p>
            </p:txBody>
          </p:sp>
          <p:cxnSp>
            <p:nvCxnSpPr>
              <p:cNvPr id="102" name="직선 연결선 101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직사각형 98"/>
            <p:cNvSpPr/>
            <p:nvPr/>
          </p:nvSpPr>
          <p:spPr>
            <a:xfrm>
              <a:off x="-1421681" y="6681820"/>
              <a:ext cx="1034905" cy="13441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주변지역 연관정보 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4" name="타원 83"/>
          <p:cNvSpPr/>
          <p:nvPr/>
        </p:nvSpPr>
        <p:spPr>
          <a:xfrm>
            <a:off x="414556" y="3094392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1383536" y="4391751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3752504" y="2023836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53" name="직사각형 15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56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7" name="그룹 156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59" name="그룹 158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60" name="그룹 159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63" name="그룹 162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83" name="그룹 18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5" name="직사각형 18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6" name="타원 18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7" name="직사각형 18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84" name="직사각형 18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64" name="그룹 163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8" name="그룹 17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0" name="직사각형 17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1" name="타원 180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2" name="직사각형 181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9" name="직사각형 17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65" name="그룹 164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3" name="그룹 17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5" name="직사각형 17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6" name="타원 17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7" name="직사각형 17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4" name="직사각형 17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66" name="그룹 165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7" name="그룹 16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9" name="직사각형 16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0" name="타원 16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2" name="직사각형 171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8" name="직사각형 16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91" name="직선 연결선 190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그룹 230"/>
          <p:cNvGrpSpPr/>
          <p:nvPr/>
        </p:nvGrpSpPr>
        <p:grpSpPr>
          <a:xfrm>
            <a:off x="7178691" y="3951022"/>
            <a:ext cx="3087167" cy="1307869"/>
            <a:chOff x="3885133" y="2066087"/>
            <a:chExt cx="3434383" cy="1467688"/>
          </a:xfrm>
        </p:grpSpPr>
        <p:grpSp>
          <p:nvGrpSpPr>
            <p:cNvPr id="232" name="그룹 231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237" name="직사각형 236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38" name="직선 연결선 237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그룹 232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234" name="직사각형 233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35" name="직선 연결선 234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0" name="TextBox 239"/>
          <p:cNvSpPr txBox="1"/>
          <p:nvPr/>
        </p:nvSpPr>
        <p:spPr>
          <a:xfrm>
            <a:off x="7477477" y="4262973"/>
            <a:ext cx="98616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관련뉴스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향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Seoul.simpl.co.kr</a:t>
            </a:r>
          </a:p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정보소통광장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내손안의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서울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9109197" y="4422863"/>
            <a:ext cx="85311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 목록</a:t>
            </a:r>
          </a:p>
        </p:txBody>
      </p:sp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203232"/>
              </p:ext>
            </p:extLst>
          </p:nvPr>
        </p:nvGraphicFramePr>
        <p:xfrm>
          <a:off x="7137825" y="2246044"/>
          <a:ext cx="3105419" cy="134376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96144"/>
                <a:gridCol w="873171"/>
                <a:gridCol w="936104"/>
              </a:tblGrid>
              <a:tr h="1469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주요활동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시작일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종료일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46974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활성화계획수립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2014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7472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앵커부지 매입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2015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7472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주민공모사업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6974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주민역량강화교육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6974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앵커시설 조성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6974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봉제박물관 건축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6974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/>
                        </a:rPr>
                        <a:t>안전안심 골목길 조성사업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2015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28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</a:t>
                      </a: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6974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마을탐방로 조성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2017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2018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8" name="TextBox 10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개년계획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(21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개사업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2016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주요투자사업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2016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균형성과계획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해당됨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사업명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조감도 등 관련이미지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사업주요내용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527700" y="1324063"/>
            <a:ext cx="2883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사업명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기간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담당부서 등 사업정보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건설알리미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팝업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060984" y="2023836"/>
            <a:ext cx="3326277" cy="3507775"/>
            <a:chOff x="7060984" y="2023836"/>
            <a:chExt cx="3632416" cy="3507775"/>
          </a:xfrm>
        </p:grpSpPr>
        <p:sp>
          <p:nvSpPr>
            <p:cNvPr id="3" name="직사각형 2"/>
            <p:cNvSpPr/>
            <p:nvPr/>
          </p:nvSpPr>
          <p:spPr>
            <a:xfrm>
              <a:off x="7060984" y="2039545"/>
              <a:ext cx="3632416" cy="34920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7074351" y="2023836"/>
              <a:ext cx="3619049" cy="177930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건설알리미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0027" y="2675498"/>
              <a:ext cx="3472088" cy="778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7105604" y="2236211"/>
              <a:ext cx="17636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주무기관 </a:t>
              </a:r>
              <a: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도시기반시설본부</a:t>
              </a:r>
              <a:endPara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  사 명 </a:t>
              </a:r>
              <a: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안전안심 골목길 </a:t>
              </a:r>
              <a:r>
                <a:rPr lang="ko-KR" altLang="en-US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조성사업</a:t>
              </a:r>
              <a:endPara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7074351" y="2607017"/>
              <a:ext cx="36190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/>
          <p:cNvSpPr/>
          <p:nvPr/>
        </p:nvSpPr>
        <p:spPr>
          <a:xfrm>
            <a:off x="10099227" y="5327848"/>
            <a:ext cx="222755" cy="16326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156548"/>
              </p:ext>
            </p:extLst>
          </p:nvPr>
        </p:nvGraphicFramePr>
        <p:xfrm>
          <a:off x="7214637" y="3576130"/>
          <a:ext cx="3051221" cy="10160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4185"/>
                <a:gridCol w="2147036"/>
              </a:tblGrid>
              <a:tr h="1415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공사위치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 2017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40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공사기간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40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사업규모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양곡도매시장부지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부지면적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32,094㎡)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5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주무기관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5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건설사업관리단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5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시공사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15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사업비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7411526" y="4761417"/>
            <a:ext cx="576064" cy="497474"/>
            <a:chOff x="7411526" y="4761417"/>
            <a:chExt cx="576064" cy="497474"/>
          </a:xfrm>
        </p:grpSpPr>
        <p:sp>
          <p:nvSpPr>
            <p:cNvPr id="14" name="직사각형 13"/>
            <p:cNvSpPr/>
            <p:nvPr/>
          </p:nvSpPr>
          <p:spPr>
            <a:xfrm>
              <a:off x="7411526" y="4761417"/>
              <a:ext cx="576064" cy="49747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7411526" y="4761417"/>
              <a:ext cx="559034" cy="4974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411526" y="4761417"/>
              <a:ext cx="559034" cy="4974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/>
          <p:cNvGrpSpPr/>
          <p:nvPr/>
        </p:nvGrpSpPr>
        <p:grpSpPr>
          <a:xfrm>
            <a:off x="8083004" y="4761417"/>
            <a:ext cx="576064" cy="497474"/>
            <a:chOff x="7411526" y="4761417"/>
            <a:chExt cx="576064" cy="497474"/>
          </a:xfrm>
        </p:grpSpPr>
        <p:sp>
          <p:nvSpPr>
            <p:cNvPr id="117" name="직사각형 116"/>
            <p:cNvSpPr/>
            <p:nvPr/>
          </p:nvSpPr>
          <p:spPr>
            <a:xfrm>
              <a:off x="7411526" y="4761417"/>
              <a:ext cx="576064" cy="49747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8" name="직선 연결선 117"/>
            <p:cNvCxnSpPr/>
            <p:nvPr/>
          </p:nvCxnSpPr>
          <p:spPr>
            <a:xfrm>
              <a:off x="7411526" y="4761417"/>
              <a:ext cx="559034" cy="4974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 flipH="1">
              <a:off x="7411526" y="4761417"/>
              <a:ext cx="559034" cy="4974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/>
          <p:cNvGrpSpPr/>
          <p:nvPr/>
        </p:nvGrpSpPr>
        <p:grpSpPr>
          <a:xfrm>
            <a:off x="8803084" y="4761417"/>
            <a:ext cx="576064" cy="497474"/>
            <a:chOff x="7411526" y="4761417"/>
            <a:chExt cx="576064" cy="497474"/>
          </a:xfrm>
        </p:grpSpPr>
        <p:sp>
          <p:nvSpPr>
            <p:cNvPr id="121" name="직사각형 120"/>
            <p:cNvSpPr/>
            <p:nvPr/>
          </p:nvSpPr>
          <p:spPr>
            <a:xfrm>
              <a:off x="7411526" y="4761417"/>
              <a:ext cx="576064" cy="49747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22" name="직선 연결선 121"/>
            <p:cNvCxnSpPr/>
            <p:nvPr/>
          </p:nvCxnSpPr>
          <p:spPr>
            <a:xfrm>
              <a:off x="7411526" y="4761417"/>
              <a:ext cx="559034" cy="4974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 flipH="1">
              <a:off x="7411526" y="4761417"/>
              <a:ext cx="559034" cy="4974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그룹 123"/>
          <p:cNvGrpSpPr/>
          <p:nvPr/>
        </p:nvGrpSpPr>
        <p:grpSpPr>
          <a:xfrm>
            <a:off x="9523164" y="4761417"/>
            <a:ext cx="576064" cy="497474"/>
            <a:chOff x="7411526" y="4761417"/>
            <a:chExt cx="576064" cy="497474"/>
          </a:xfrm>
        </p:grpSpPr>
        <p:sp>
          <p:nvSpPr>
            <p:cNvPr id="125" name="직사각형 124"/>
            <p:cNvSpPr/>
            <p:nvPr/>
          </p:nvSpPr>
          <p:spPr>
            <a:xfrm>
              <a:off x="7411526" y="4761417"/>
              <a:ext cx="576064" cy="49747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26" name="직선 연결선 125"/>
            <p:cNvCxnSpPr/>
            <p:nvPr/>
          </p:nvCxnSpPr>
          <p:spPr>
            <a:xfrm>
              <a:off x="7411526" y="4761417"/>
              <a:ext cx="559034" cy="4974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 flipH="1">
              <a:off x="7411526" y="4761417"/>
              <a:ext cx="559034" cy="4974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7142522" y="484005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0150515" y="4840054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7054867" y="2432345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512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46500" y="2700511"/>
            <a:ext cx="3888432" cy="12961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</a:p>
        </p:txBody>
      </p:sp>
    </p:spTree>
    <p:extLst>
      <p:ext uri="{BB962C8B-B14F-4D97-AF65-F5344CB8AC3E}">
        <p14:creationId xmlns:p14="http://schemas.microsoft.com/office/powerpoint/2010/main" val="15865745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5392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초기페이지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85366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분야별 시정 선택 메뉴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시정데이터 상세 화면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분류 선택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선택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지표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31003" y="3743326"/>
            <a:ext cx="1493756" cy="1457324"/>
            <a:chOff x="2150301" y="3741993"/>
            <a:chExt cx="1493756" cy="1884923"/>
          </a:xfrm>
        </p:grpSpPr>
        <p:sp>
          <p:nvSpPr>
            <p:cNvPr id="152" name="직사각형 151"/>
            <p:cNvSpPr/>
            <p:nvPr/>
          </p:nvSpPr>
          <p:spPr>
            <a:xfrm>
              <a:off x="2150301" y="3741993"/>
              <a:ext cx="1493756" cy="10762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키워드</a:t>
              </a: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2150301" y="4915231"/>
              <a:ext cx="1028700" cy="2854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3179001" y="4915231"/>
              <a:ext cx="465056" cy="2854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검색</a:t>
              </a: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2152673" y="5341497"/>
              <a:ext cx="1491384" cy="2854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음성검색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목록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79958" y="2129060"/>
            <a:ext cx="9801554" cy="3180379"/>
            <a:chOff x="579958" y="1866900"/>
            <a:chExt cx="9801554" cy="375400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4330" y="5497292"/>
              <a:ext cx="227182" cy="123612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3827983" y="3743325"/>
              <a:ext cx="6432050" cy="1714499"/>
              <a:chOff x="3827983" y="3852639"/>
              <a:chExt cx="6432050" cy="1467688"/>
            </a:xfrm>
          </p:grpSpPr>
          <p:grpSp>
            <p:nvGrpSpPr>
              <p:cNvPr id="122" name="그룹 121"/>
              <p:cNvGrpSpPr/>
              <p:nvPr/>
            </p:nvGrpSpPr>
            <p:grpSpPr>
              <a:xfrm>
                <a:off x="3827983" y="3852639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23" name="그룹 122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28" name="직사각형 127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9" name="직선 연결선 128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직선 연결선 131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4" name="그룹 123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25" name="직사각형 124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6" name="직선 연결선 125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직선 연결선 126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3" name="그룹 132"/>
              <p:cNvGrpSpPr/>
              <p:nvPr/>
            </p:nvGrpSpPr>
            <p:grpSpPr>
              <a:xfrm>
                <a:off x="7172866" y="3852639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34" name="그룹 133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39" name="직사각형 138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0" name="직선 연결선 139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직선 연결선 140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그룹 134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36" name="직사각형 135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37" name="직선 연결선 136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직선 연결선 137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" name="그룹 8"/>
            <p:cNvGrpSpPr/>
            <p:nvPr/>
          </p:nvGrpSpPr>
          <p:grpSpPr>
            <a:xfrm>
              <a:off x="579958" y="1866900"/>
              <a:ext cx="9680075" cy="1657350"/>
              <a:chOff x="579958" y="2056562"/>
              <a:chExt cx="9680075" cy="1467688"/>
            </a:xfrm>
          </p:grpSpPr>
          <p:grpSp>
            <p:nvGrpSpPr>
              <p:cNvPr id="100" name="그룹 99"/>
              <p:cNvGrpSpPr/>
              <p:nvPr/>
            </p:nvGrpSpPr>
            <p:grpSpPr>
              <a:xfrm>
                <a:off x="579958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01" name="그룹 100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07" name="직사각형 106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08" name="직선 연결선 107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직선 연결선 108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그룹 101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03" name="직사각형 102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04" name="직선 연결선 103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직선 연결선 104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0" name="그룹 109"/>
              <p:cNvGrpSpPr/>
              <p:nvPr/>
            </p:nvGrpSpPr>
            <p:grpSpPr>
              <a:xfrm>
                <a:off x="7172866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11" name="그룹 110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19" name="직사각형 118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0" name="직선 연결선 119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" name="그룹 111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14" name="직선 연결선 113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직선 연결선 117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2" name="그룹 141"/>
              <p:cNvGrpSpPr/>
              <p:nvPr/>
            </p:nvGrpSpPr>
            <p:grpSpPr>
              <a:xfrm>
                <a:off x="3827983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43" name="그룹 142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9" name="직선 연결선 148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직선 연결선 149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그룹 143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45" name="직사각형 144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6" name="직선 연결선 145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직선 연결선 146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" name="TextBox 2"/>
            <p:cNvSpPr txBox="1"/>
            <p:nvPr/>
          </p:nvSpPr>
          <p:spPr>
            <a:xfrm>
              <a:off x="1008725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533687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194915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778748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7597308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9091116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194915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5778748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7597308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9091116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84" name="직사각형 83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8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9" name="그룹 8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91" name="그룹 90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76" name="직사각형 175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92" name="그룹 91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93" name="직사각형 92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4" name="직사각형 93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95" name="그룹 9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0" name="그룹 16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3" name="직사각형 17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4" name="타원 17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5" name="직사각형 17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2" name="직사각형 17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6" name="그룹 9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5" name="그룹 16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7" name="직사각형 16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8" name="타원 16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9" name="직사각형 16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6" name="직사각형 16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7" name="그룹 96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8" name="그룹 15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3" name="타원 16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4" name="직사각형 16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9" name="직사각형 15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8" name="그룹 97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99" name="그룹 9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6" name="타원 15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7" name="직사각형 15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79" name="직선 연결선 178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152673" y="3743326"/>
            <a:ext cx="1495402" cy="14573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endParaRPr lang="en-US" altLang="ko-KR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록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0" name="Picture 3" descr="C:\Users\kimsy\Downloads\시정현황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9"/>
          <a:stretch/>
        </p:blipFill>
        <p:spPr bwMode="auto">
          <a:xfrm>
            <a:off x="451706" y="1824583"/>
            <a:ext cx="1358043" cy="346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5774" y="2990976"/>
            <a:ext cx="866775" cy="23049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타원 181"/>
          <p:cNvSpPr/>
          <p:nvPr/>
        </p:nvSpPr>
        <p:spPr>
          <a:xfrm>
            <a:off x="360378" y="2990976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4685860" y="2983981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8917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5392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초기페이지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493438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키워드 터치 시 해당 키워드에 따른 시정데이터</a:t>
                      </a:r>
                      <a:r>
                        <a:rPr lang="ko-KR" altLang="en-US" sz="900" baseline="0" dirty="0" smtClean="0"/>
                        <a:t>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터치 후 텍스트 입력 후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음성검색 터치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기술검토중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마이크가 실행되고 음성명령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분류 선택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선택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지표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31003" y="3743326"/>
            <a:ext cx="1493756" cy="1427952"/>
            <a:chOff x="2150301" y="3741993"/>
            <a:chExt cx="1493756" cy="1846933"/>
          </a:xfrm>
        </p:grpSpPr>
        <p:sp>
          <p:nvSpPr>
            <p:cNvPr id="152" name="직사각형 151"/>
            <p:cNvSpPr/>
            <p:nvPr/>
          </p:nvSpPr>
          <p:spPr>
            <a:xfrm>
              <a:off x="2150301" y="3741993"/>
              <a:ext cx="1493756" cy="10762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키워드</a:t>
              </a: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2150301" y="4915231"/>
              <a:ext cx="1028700" cy="2854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3179001" y="4915231"/>
              <a:ext cx="465056" cy="2854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검색</a:t>
              </a: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2152673" y="5303507"/>
              <a:ext cx="1491384" cy="2854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음성검색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목록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79958" y="2129060"/>
            <a:ext cx="9801554" cy="3180379"/>
            <a:chOff x="579958" y="1866900"/>
            <a:chExt cx="9801554" cy="375400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4330" y="5497292"/>
              <a:ext cx="227182" cy="123612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3827983" y="3743325"/>
              <a:ext cx="6432050" cy="1714499"/>
              <a:chOff x="3827983" y="3852639"/>
              <a:chExt cx="6432050" cy="1467688"/>
            </a:xfrm>
          </p:grpSpPr>
          <p:grpSp>
            <p:nvGrpSpPr>
              <p:cNvPr id="122" name="그룹 121"/>
              <p:cNvGrpSpPr/>
              <p:nvPr/>
            </p:nvGrpSpPr>
            <p:grpSpPr>
              <a:xfrm>
                <a:off x="3827983" y="3852639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23" name="그룹 122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28" name="직사각형 127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9" name="직선 연결선 128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직선 연결선 131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4" name="그룹 123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25" name="직사각형 124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6" name="직선 연결선 125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직선 연결선 126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3" name="그룹 132"/>
              <p:cNvGrpSpPr/>
              <p:nvPr/>
            </p:nvGrpSpPr>
            <p:grpSpPr>
              <a:xfrm>
                <a:off x="7172866" y="3852639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34" name="그룹 133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39" name="직사각형 138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0" name="직선 연결선 139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직선 연결선 140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그룹 134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36" name="직사각형 135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37" name="직선 연결선 136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직선 연결선 137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" name="그룹 8"/>
            <p:cNvGrpSpPr/>
            <p:nvPr/>
          </p:nvGrpSpPr>
          <p:grpSpPr>
            <a:xfrm>
              <a:off x="579958" y="1866900"/>
              <a:ext cx="9680075" cy="1657350"/>
              <a:chOff x="579958" y="2056562"/>
              <a:chExt cx="9680075" cy="1467688"/>
            </a:xfrm>
          </p:grpSpPr>
          <p:grpSp>
            <p:nvGrpSpPr>
              <p:cNvPr id="100" name="그룹 99"/>
              <p:cNvGrpSpPr/>
              <p:nvPr/>
            </p:nvGrpSpPr>
            <p:grpSpPr>
              <a:xfrm>
                <a:off x="579958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01" name="그룹 100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07" name="직사각형 106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08" name="직선 연결선 107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직선 연결선 108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그룹 101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03" name="직사각형 102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04" name="직선 연결선 103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직선 연결선 104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0" name="그룹 109"/>
              <p:cNvGrpSpPr/>
              <p:nvPr/>
            </p:nvGrpSpPr>
            <p:grpSpPr>
              <a:xfrm>
                <a:off x="7172866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11" name="그룹 110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19" name="직사각형 118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0" name="직선 연결선 119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" name="그룹 111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14" name="직선 연결선 113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직선 연결선 117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2" name="그룹 141"/>
              <p:cNvGrpSpPr/>
              <p:nvPr/>
            </p:nvGrpSpPr>
            <p:grpSpPr>
              <a:xfrm>
                <a:off x="3827983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43" name="그룹 142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9" name="직선 연결선 148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직선 연결선 149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그룹 143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45" name="직사각형 144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6" name="직선 연결선 145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직선 연결선 146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" name="TextBox 2"/>
            <p:cNvSpPr txBox="1"/>
            <p:nvPr/>
          </p:nvSpPr>
          <p:spPr>
            <a:xfrm>
              <a:off x="1008725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533687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194915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778748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7597308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9091116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194915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5778748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7597308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9091116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84" name="직사각형 83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8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9" name="그룹 8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91" name="그룹 90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76" name="직사각형 175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92" name="그룹 91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93" name="직사각형 92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4" name="직사각형 93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95" name="그룹 9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0" name="그룹 16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3" name="직사각형 17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4" name="타원 17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5" name="직사각형 17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2" name="직사각형 17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6" name="그룹 9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5" name="그룹 16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7" name="직사각형 16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8" name="타원 16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9" name="직사각형 16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6" name="직사각형 16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7" name="그룹 96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8" name="그룹 15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3" name="타원 16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4" name="직사각형 16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9" name="직사각형 15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8" name="그룹 97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99" name="그룹 9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6" name="타원 15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7" name="직사각형 15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79" name="직선 연결선 178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152673" y="3743326"/>
            <a:ext cx="1495402" cy="14573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endParaRPr lang="en-US" altLang="ko-KR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록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196" name="Picture 4" descr="C:\Users\kimsy\Desktop\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66" y="2968886"/>
            <a:ext cx="323962" cy="131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타원 181"/>
          <p:cNvSpPr/>
          <p:nvPr/>
        </p:nvSpPr>
        <p:spPr>
          <a:xfrm>
            <a:off x="1903428" y="3695826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1327267" y="4691667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4" name="타원 183"/>
          <p:cNvSpPr/>
          <p:nvPr/>
        </p:nvSpPr>
        <p:spPr>
          <a:xfrm>
            <a:off x="1541870" y="5118918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775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상세화면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248357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405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3384376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사업개요 및 설명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필수입력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사업명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사업기간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사업내용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추진일정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담당부서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추진경위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관련자료 등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유관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사업의 여론동향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정보소통광장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뉴스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SNS, </a:t>
                      </a:r>
                      <a:r>
                        <a:rPr lang="ko-KR" altLang="en-US" sz="900" baseline="0" dirty="0" err="1" smtClean="0"/>
                        <a:t>응답소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시정개요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추진현황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성과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시정현황의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~5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시정데이터 선택 후 구성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918172"/>
              </p:ext>
            </p:extLst>
          </p:nvPr>
        </p:nvGraphicFramePr>
        <p:xfrm>
          <a:off x="460179" y="2543797"/>
          <a:ext cx="3302025" cy="27902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139"/>
                <a:gridCol w="2689886"/>
              </a:tblGrid>
              <a:tr h="195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 2017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D-DAY</a:t>
                      </a:r>
                      <a:r>
                        <a:rPr lang="en-US" altLang="ko-KR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364</a:t>
                      </a:r>
                      <a:r>
                        <a:rPr lang="ko-KR" altLang="en-US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7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○위     치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종로구 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1,2,3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일원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규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모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830,130㎡(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남측 제외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2014.5.7 ~ 2017.12.31(4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년간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생활환경개선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기초생활인프라 확충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공동체활성화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골목경제 살리기 등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총사업비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매칭펀드방식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추진경위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ʼ14. 1.13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 선도지역 공모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국토부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 5. 7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도시재생선도지역 지정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국토교통부고시 제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2014-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 7.29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창신숭인 도시재생지원센터 개소</a:t>
                      </a:r>
                    </a:p>
                    <a:p>
                      <a:pPr latinLnBrk="1"/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ʼ14.10.31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투융자 심사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적정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○ʼ14.11.12 : 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활성화계획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승인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국토교통부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○ʼ15. 2.26 : 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활성화계획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고시</a:t>
                      </a:r>
                      <a:endParaRPr lang="ko-KR" altLang="en-US" sz="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2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사업효과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한양도성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안양암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 역사문화자원이 풍부하고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도심 의류봉제 산업 쇠퇴 및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뉴타운에서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해제된 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 지역에 대한 도시재생사업 추진으로 지역경제 활성화 및 주민들의 생활 여건 개선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5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관련자료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사업계획서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en-US" altLang="ko-KR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hwp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83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담당부서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도시재생본부 주거재생과</a:t>
                      </a:r>
                    </a:p>
                    <a:p>
                      <a:r>
                        <a:rPr lang="ko-KR" altLang="en-US" sz="700" dirty="0" smtClean="0"/>
                        <a:t>국승열</a:t>
                      </a:r>
                      <a:r>
                        <a:rPr lang="en-US" altLang="ko-KR" sz="700" dirty="0" smtClean="0"/>
                        <a:t>(2133-7155)</a:t>
                      </a:r>
                      <a:r>
                        <a:rPr lang="ko-KR" altLang="en-US" sz="700" dirty="0" smtClean="0"/>
                        <a:t>김재겸</a:t>
                      </a:r>
                      <a:r>
                        <a:rPr lang="en-US" altLang="ko-KR" sz="700" dirty="0" smtClean="0"/>
                        <a:t>(2133-7169)</a:t>
                      </a:r>
                      <a:r>
                        <a:rPr lang="ko-KR" altLang="en-US" sz="700" dirty="0" smtClean="0"/>
                        <a:t>소석영</a:t>
                      </a:r>
                      <a:r>
                        <a:rPr lang="en-US" altLang="ko-KR" sz="700" dirty="0" smtClean="0"/>
                        <a:t>(2133-7171)</a:t>
                      </a:r>
                      <a:endParaRPr lang="ko-KR" altLang="en-US" sz="700" dirty="0" smtClean="0">
                        <a:effectLst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241" y="5155846"/>
            <a:ext cx="227182" cy="12361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위치정보가 있는 시정의 경우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93" name="직사각형 9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00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1" name="그룹 100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03" name="그룹 10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37" name="직사각형 136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04" name="그룹 10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08" name="그룹 107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2" name="그룹 13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5" name="타원 13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6" name="직사각형 13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3" name="직사각형 13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9" name="그룹 108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5" name="그룹 12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7" name="직사각형 12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8" name="타원 12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9" name="직사각형 12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6" name="직사각형 12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0" name="그룹 109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0" name="그룹 11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2" name="직사각형 12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3" name="타원 12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4" name="직사각형 12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1" name="직사각형 120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1" name="그룹 110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12" name="그룹 11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4" name="직사각형 11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8" name="타원 11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9" name="직사각형 11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06" name="직사각형 105"/>
          <p:cNvSpPr/>
          <p:nvPr/>
        </p:nvSpPr>
        <p:spPr>
          <a:xfrm>
            <a:off x="7057289" y="2019773"/>
            <a:ext cx="3329971" cy="17432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연관 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60308"/>
            <a:ext cx="3329971" cy="17432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1300" y="2010837"/>
            <a:ext cx="3311550" cy="532959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752802" y="2019773"/>
            <a:ext cx="3304487" cy="17432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국공립 </a:t>
            </a: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어린이집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설치현황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752850" y="3660309"/>
            <a:ext cx="3304439" cy="173273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연관 데이터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755" y="3528997"/>
            <a:ext cx="227182" cy="10807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3" name="타원 62"/>
          <p:cNvSpPr/>
          <p:nvPr/>
        </p:nvSpPr>
        <p:spPr>
          <a:xfrm>
            <a:off x="397535" y="1981114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652480" y="2034832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652480" y="3677703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6970781" y="2053911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970781" y="3677703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14556" y="2034832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국공립 </a:t>
            </a:r>
            <a:r>
              <a:rPr lang="ko-KR" altLang="en-US" sz="1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어린이집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1,000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개소 확충</a:t>
            </a:r>
            <a:endParaRPr lang="ko-KR" altLang="en-US" sz="10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14556" y="2210159"/>
            <a:ext cx="3272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지역별 보육수요를 고려한 균형배치로 보육의 공공성 강화하고 기부채납</a:t>
            </a:r>
            <a:r>
              <a:rPr lang="en-US" altLang="ko-KR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민관연대 등 </a:t>
            </a:r>
            <a:r>
              <a:rPr lang="ko-KR" altLang="en-US" sz="8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비용절감형</a:t>
            </a:r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추진으로 재원부담 최소화</a:t>
            </a:r>
          </a:p>
        </p:txBody>
      </p:sp>
      <p:cxnSp>
        <p:nvCxnSpPr>
          <p:cNvPr id="140" name="직선 연결선 139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/>
          <p:cNvGrpSpPr/>
          <p:nvPr/>
        </p:nvGrpSpPr>
        <p:grpSpPr>
          <a:xfrm>
            <a:off x="7178691" y="3951022"/>
            <a:ext cx="3087167" cy="1307869"/>
            <a:chOff x="3885133" y="2066087"/>
            <a:chExt cx="3434383" cy="1467688"/>
          </a:xfrm>
        </p:grpSpPr>
        <p:grpSp>
          <p:nvGrpSpPr>
            <p:cNvPr id="130" name="그룹 129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47" name="직선 연결선 146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그룹 130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143" name="직사각형 142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44" name="직선 연결선 143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" name="TextBox 148"/>
          <p:cNvSpPr txBox="1"/>
          <p:nvPr/>
        </p:nvSpPr>
        <p:spPr>
          <a:xfrm>
            <a:off x="7477477" y="4262973"/>
            <a:ext cx="98616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관련뉴스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향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Seoul.simpl.co.kr</a:t>
            </a:r>
          </a:p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정보소통광장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내손안의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서울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9109197" y="4422863"/>
            <a:ext cx="85311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 목록</a:t>
            </a:r>
          </a:p>
        </p:txBody>
      </p:sp>
      <p:pic>
        <p:nvPicPr>
          <p:cNvPr id="15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47"/>
          <a:stretch/>
        </p:blipFill>
        <p:spPr bwMode="auto">
          <a:xfrm>
            <a:off x="3784592" y="2201378"/>
            <a:ext cx="3273431" cy="143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711432" y="2858302"/>
            <a:ext cx="1512169" cy="22724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국공립 </a:t>
            </a: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어린이집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설치위치 정보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7130384" y="2225260"/>
            <a:ext cx="3224411" cy="1411809"/>
            <a:chOff x="11539388" y="3924384"/>
            <a:chExt cx="3224411" cy="1411809"/>
          </a:xfrm>
        </p:grpSpPr>
        <p:pic>
          <p:nvPicPr>
            <p:cNvPr id="154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1450" y="3962400"/>
              <a:ext cx="166687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5" name="그룹 154"/>
            <p:cNvGrpSpPr/>
            <p:nvPr/>
          </p:nvGrpSpPr>
          <p:grpSpPr>
            <a:xfrm>
              <a:off x="11539388" y="3924384"/>
              <a:ext cx="3224411" cy="1411809"/>
              <a:chOff x="7128941" y="3905373"/>
              <a:chExt cx="3224411" cy="1411809"/>
            </a:xfrm>
          </p:grpSpPr>
          <p:pic>
            <p:nvPicPr>
              <p:cNvPr id="156" name="Picture 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57" name="그룹 156"/>
              <p:cNvGrpSpPr/>
              <p:nvPr/>
            </p:nvGrpSpPr>
            <p:grpSpPr>
              <a:xfrm>
                <a:off x="8993403" y="3924385"/>
                <a:ext cx="1325042" cy="1224887"/>
                <a:chOff x="8993403" y="3924384"/>
                <a:chExt cx="1325042" cy="1116210"/>
              </a:xfrm>
            </p:grpSpPr>
            <p:sp>
              <p:nvSpPr>
                <p:cNvPr id="163" name="직사각형 162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주거지재생 추진현황</a:t>
                  </a: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도심재생사업 추진현황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성곽마을 예산집행 현황</a:t>
                  </a:r>
                  <a:endParaRPr lang="ko-KR" altLang="en-US" sz="800" dirty="0">
                    <a:solidFill>
                      <a:schemeClr val="tx1"/>
                    </a:solidFill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연관 데이터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>
                  <a:off x="8993403" y="4850179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데이터</a:t>
                  </a:r>
                  <a:endParaRPr lang="ko-KR" altLang="en-US" sz="800" dirty="0">
                    <a:solidFill>
                      <a:schemeClr val="tx1"/>
                    </a:solidFill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58" name="그룹 157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159" name="직사각형 158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61" name="직선 연결선 160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9" name="그룹 178"/>
          <p:cNvGrpSpPr/>
          <p:nvPr/>
        </p:nvGrpSpPr>
        <p:grpSpPr>
          <a:xfrm>
            <a:off x="3840646" y="3933949"/>
            <a:ext cx="1536091" cy="1283704"/>
            <a:chOff x="10891316" y="1562223"/>
            <a:chExt cx="1787100" cy="1323975"/>
          </a:xfrm>
        </p:grpSpPr>
        <p:pic>
          <p:nvPicPr>
            <p:cNvPr id="180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6904" y="1580330"/>
              <a:ext cx="1755923" cy="1304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" name="직사각형 180"/>
            <p:cNvSpPr/>
            <p:nvPr/>
          </p:nvSpPr>
          <p:spPr>
            <a:xfrm>
              <a:off x="11354327" y="2078817"/>
              <a:ext cx="954044" cy="2274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 지표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0891316" y="1562223"/>
              <a:ext cx="1787100" cy="1323975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3" name="직선 연결선 182"/>
            <p:cNvCxnSpPr/>
            <p:nvPr/>
          </p:nvCxnSpPr>
          <p:spPr>
            <a:xfrm>
              <a:off x="10891316" y="1580330"/>
              <a:ext cx="1748359" cy="125812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 flipV="1">
              <a:off x="10906904" y="1580330"/>
              <a:ext cx="1732771" cy="13048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그룹 189"/>
          <p:cNvGrpSpPr/>
          <p:nvPr/>
        </p:nvGrpSpPr>
        <p:grpSpPr>
          <a:xfrm>
            <a:off x="5465299" y="3933949"/>
            <a:ext cx="1536091" cy="1283704"/>
            <a:chOff x="10891316" y="1562223"/>
            <a:chExt cx="1787100" cy="1323975"/>
          </a:xfrm>
        </p:grpSpPr>
        <p:pic>
          <p:nvPicPr>
            <p:cNvPr id="191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6904" y="1580330"/>
              <a:ext cx="1755923" cy="1304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2" name="직사각형 191"/>
            <p:cNvSpPr/>
            <p:nvPr/>
          </p:nvSpPr>
          <p:spPr>
            <a:xfrm>
              <a:off x="11359123" y="2078817"/>
              <a:ext cx="864354" cy="2274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 지표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0891316" y="1562223"/>
              <a:ext cx="1787100" cy="1323975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94" name="직선 연결선 193"/>
            <p:cNvCxnSpPr/>
            <p:nvPr/>
          </p:nvCxnSpPr>
          <p:spPr>
            <a:xfrm>
              <a:off x="10891316" y="1580330"/>
              <a:ext cx="1748359" cy="125812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 flipV="1">
              <a:off x="10906904" y="1580330"/>
              <a:ext cx="1732771" cy="13048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7324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상세화면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459180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405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3384376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시정지표</a:t>
                      </a:r>
                      <a:r>
                        <a:rPr lang="ko-KR" altLang="en-US" sz="900" baseline="0" dirty="0" smtClean="0"/>
                        <a:t> 타이틀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시각화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시각화 데이터 분석에 따라 한 화면에 </a:t>
                      </a:r>
                      <a:r>
                        <a:rPr lang="en-US" altLang="ko-KR" sz="900" dirty="0" smtClean="0"/>
                        <a:t>1~4</a:t>
                      </a:r>
                      <a:r>
                        <a:rPr lang="ko-KR" altLang="en-US" sz="900" dirty="0" smtClean="0"/>
                        <a:t>개까지 지표 구성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시정현황의 위치정보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시정개요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추진현황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성과 등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~5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시정데이터 선택 후 구성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위치정보가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없는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일반행정의 시정지표 경우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93" name="직사각형 9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00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1" name="그룹 100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03" name="그룹 10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37" name="직사각형 136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04" name="그룹 10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08" name="그룹 107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2" name="그룹 13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5" name="타원 13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6" name="직사각형 13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3" name="직사각형 13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9" name="그룹 108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5" name="그룹 12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7" name="직사각형 12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8" name="타원 12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9" name="직사각형 12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6" name="직사각형 12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0" name="그룹 109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0" name="그룹 11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2" name="직사각형 12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3" name="타원 12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4" name="직사각형 12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1" name="직사각형 120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1" name="그룹 110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12" name="그룹 11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4" name="직사각형 11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8" name="타원 11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9" name="직사각형 11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06" name="직사각형 105"/>
          <p:cNvSpPr/>
          <p:nvPr/>
        </p:nvSpPr>
        <p:spPr>
          <a:xfrm>
            <a:off x="7057289" y="2019773"/>
            <a:ext cx="3329971" cy="17432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60308"/>
            <a:ext cx="3329971" cy="17432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41300" y="2010838"/>
            <a:ext cx="3311550" cy="18326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752802" y="2019773"/>
            <a:ext cx="3304487" cy="17432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752850" y="3660309"/>
            <a:ext cx="3304439" cy="173273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</a:p>
        </p:txBody>
      </p:sp>
      <p:sp>
        <p:nvSpPr>
          <p:cNvPr id="63" name="타원 62"/>
          <p:cNvSpPr/>
          <p:nvPr/>
        </p:nvSpPr>
        <p:spPr>
          <a:xfrm>
            <a:off x="397535" y="1981114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652480" y="2034832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6970781" y="2053911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970781" y="3677703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14556" y="2014919"/>
            <a:ext cx="1107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응답소</a:t>
            </a:r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민원처리 현황</a:t>
            </a:r>
          </a:p>
        </p:txBody>
      </p:sp>
      <p:cxnSp>
        <p:nvCxnSpPr>
          <p:cNvPr id="140" name="직선 연결선 139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427842" y="3660309"/>
            <a:ext cx="3304439" cy="173273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530240" y="2246047"/>
            <a:ext cx="3122239" cy="1307869"/>
            <a:chOff x="3885133" y="2066087"/>
            <a:chExt cx="1684784" cy="1467688"/>
          </a:xfrm>
        </p:grpSpPr>
        <p:sp>
          <p:nvSpPr>
            <p:cNvPr id="162" name="직사각형 161"/>
            <p:cNvSpPr/>
            <p:nvPr/>
          </p:nvSpPr>
          <p:spPr>
            <a:xfrm>
              <a:off x="3885133" y="2066087"/>
              <a:ext cx="1684784" cy="14676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3" name="직선 연결선 162"/>
            <p:cNvCxnSpPr/>
            <p:nvPr/>
          </p:nvCxnSpPr>
          <p:spPr>
            <a:xfrm flipH="1"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/>
          <p:cNvGrpSpPr/>
          <p:nvPr/>
        </p:nvGrpSpPr>
        <p:grpSpPr>
          <a:xfrm>
            <a:off x="530240" y="3938205"/>
            <a:ext cx="3122239" cy="1307869"/>
            <a:chOff x="3885133" y="2066087"/>
            <a:chExt cx="1684784" cy="1467688"/>
          </a:xfrm>
        </p:grpSpPr>
        <p:sp>
          <p:nvSpPr>
            <p:cNvPr id="166" name="직사각형 165"/>
            <p:cNvSpPr/>
            <p:nvPr/>
          </p:nvSpPr>
          <p:spPr>
            <a:xfrm>
              <a:off x="3885133" y="2066087"/>
              <a:ext cx="1684784" cy="14676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7" name="직선 연결선 166"/>
            <p:cNvCxnSpPr/>
            <p:nvPr/>
          </p:nvCxnSpPr>
          <p:spPr>
            <a:xfrm flipH="1"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그룹 168"/>
          <p:cNvGrpSpPr/>
          <p:nvPr/>
        </p:nvGrpSpPr>
        <p:grpSpPr>
          <a:xfrm>
            <a:off x="3860074" y="2275164"/>
            <a:ext cx="3087167" cy="1307869"/>
            <a:chOff x="3885133" y="2066087"/>
            <a:chExt cx="3434383" cy="1467688"/>
          </a:xfrm>
        </p:grpSpPr>
        <p:grpSp>
          <p:nvGrpSpPr>
            <p:cNvPr id="170" name="그룹 169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176" name="직사각형 175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77" name="직선 연결선 176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173" name="직사각형 172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74" name="직선 연결선 173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8" name="그룹 187"/>
          <p:cNvGrpSpPr/>
          <p:nvPr/>
        </p:nvGrpSpPr>
        <p:grpSpPr>
          <a:xfrm>
            <a:off x="3841098" y="3938204"/>
            <a:ext cx="3087167" cy="1307869"/>
            <a:chOff x="3885133" y="2066087"/>
            <a:chExt cx="3434383" cy="1467688"/>
          </a:xfrm>
        </p:grpSpPr>
        <p:grpSp>
          <p:nvGrpSpPr>
            <p:cNvPr id="189" name="그룹 188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194" name="직사각형 193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95" name="직선 연결선 194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그룹 189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191" name="직사각형 190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92" name="직선 연결선 191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192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755" y="3528997"/>
            <a:ext cx="227182" cy="10807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576434" y="2700511"/>
            <a:ext cx="1033962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부서별 민원처리현황</a:t>
            </a:r>
          </a:p>
        </p:txBody>
      </p:sp>
      <p:sp>
        <p:nvSpPr>
          <p:cNvPr id="198" name="직사각형 197"/>
          <p:cNvSpPr/>
          <p:nvPr/>
        </p:nvSpPr>
        <p:spPr>
          <a:xfrm>
            <a:off x="1576434" y="4461553"/>
            <a:ext cx="1033962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민원형태별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접수현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193824" y="2256114"/>
            <a:ext cx="3087167" cy="1296711"/>
            <a:chOff x="7193824" y="2256114"/>
            <a:chExt cx="3087167" cy="1026635"/>
          </a:xfrm>
        </p:grpSpPr>
        <p:grpSp>
          <p:nvGrpSpPr>
            <p:cNvPr id="199" name="그룹 198"/>
            <p:cNvGrpSpPr/>
            <p:nvPr/>
          </p:nvGrpSpPr>
          <p:grpSpPr>
            <a:xfrm>
              <a:off x="7193824" y="2256114"/>
              <a:ext cx="3087167" cy="444397"/>
              <a:chOff x="3885133" y="2066087"/>
              <a:chExt cx="3434383" cy="1467688"/>
            </a:xfrm>
          </p:grpSpPr>
          <p:grpSp>
            <p:nvGrpSpPr>
              <p:cNvPr id="200" name="그룹 199"/>
              <p:cNvGrpSpPr/>
              <p:nvPr/>
            </p:nvGrpSpPr>
            <p:grpSpPr>
              <a:xfrm>
                <a:off x="3885133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205" name="직사각형 204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06" name="직선 연결선 205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직선 연결선 206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그룹 200"/>
              <p:cNvGrpSpPr/>
              <p:nvPr/>
            </p:nvGrpSpPr>
            <p:grpSpPr>
              <a:xfrm>
                <a:off x="5634732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202" name="직사각형 201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03" name="직선 연결선 202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직선 연결선 203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8" name="그룹 207"/>
            <p:cNvGrpSpPr/>
            <p:nvPr/>
          </p:nvGrpSpPr>
          <p:grpSpPr>
            <a:xfrm>
              <a:off x="7193824" y="2838352"/>
              <a:ext cx="3087167" cy="444397"/>
              <a:chOff x="3885133" y="2066087"/>
              <a:chExt cx="3434383" cy="1467688"/>
            </a:xfrm>
          </p:grpSpPr>
          <p:grpSp>
            <p:nvGrpSpPr>
              <p:cNvPr id="209" name="그룹 208"/>
              <p:cNvGrpSpPr/>
              <p:nvPr/>
            </p:nvGrpSpPr>
            <p:grpSpPr>
              <a:xfrm>
                <a:off x="3885133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214" name="직사각형 213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15" name="직선 연결선 214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직선 연결선 215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그룹 209"/>
              <p:cNvGrpSpPr/>
              <p:nvPr/>
            </p:nvGrpSpPr>
            <p:grpSpPr>
              <a:xfrm>
                <a:off x="5634732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211" name="직사각형 210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12" name="직선 연결선 211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직선 연결선 212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" name="직사각형 6"/>
          <p:cNvSpPr/>
          <p:nvPr/>
        </p:nvSpPr>
        <p:spPr>
          <a:xfrm>
            <a:off x="7551951" y="3919104"/>
            <a:ext cx="2340645" cy="12464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화면레이아웃 </a:t>
            </a:r>
            <a:r>
              <a:rPr lang="ko-KR" altLang="en-US" sz="10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검토중</a:t>
            </a:r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응답소민원현황</a:t>
            </a:r>
            <a:endParaRPr lang="en-US" altLang="ko-KR" sz="10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홈페이지방문자수</a:t>
            </a:r>
            <a:endParaRPr lang="en-US" altLang="ko-KR" sz="10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방문수</a:t>
            </a:r>
            <a:endParaRPr lang="en-US" altLang="ko-KR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인기검색어</a:t>
            </a:r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</a:t>
            </a:r>
            <a:endParaRPr lang="en-US" altLang="ko-KR" sz="10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020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46500" y="2700511"/>
            <a:ext cx="3888432" cy="12961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en-US" altLang="ko-KR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9934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67025" y="1762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02563"/>
            <a:ext cx="106934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ctr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전체 목차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9819" y="2200255"/>
            <a:ext cx="6537281" cy="161582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marL="20320" marR="0" lvl="0" indent="0" algn="dist" defTabSz="1042988" rtl="0" eaLnBrk="1" fontAlgn="base" latinLnBrk="1" hangingPunct="1">
              <a:lnSpc>
                <a:spcPct val="100000"/>
              </a:lnSpc>
              <a:spcBef>
                <a:spcPts val="27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1" i="0" u="none" strike="noStrike" kern="1200" cap="none" spc="-3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초기화면</a:t>
            </a:r>
            <a:r>
              <a:rPr kumimoji="1" lang="en-US" altLang="ko-KR" sz="1050" b="1" i="0" u="none" strike="noStrike" kern="1200" cap="none" spc="-3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···············································  </a:t>
            </a: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100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b="1" i="0" u="none" strike="noStrike" kern="1200" cap="none" spc="-10" normalizeH="0" baseline="0" noProof="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0320" marR="0" lvl="0" indent="0" algn="dist" defTabSz="1042988" rtl="0" eaLnBrk="1" fontAlgn="base" latinLnBrk="1" hangingPunct="1">
              <a:lnSpc>
                <a:spcPct val="100000"/>
              </a:lnSpc>
              <a:spcBef>
                <a:spcPts val="27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재난안전대응현황</a:t>
            </a:r>
            <a:r>
              <a:rPr kumimoji="1" lang="en-US" altLang="ko-KR" sz="105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kumimoji="1" lang="en-US" altLang="ko-KR" sz="100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6P</a:t>
            </a:r>
            <a:endParaRPr kumimoji="1" lang="en-US" altLang="ko-KR" sz="1000" b="1" i="0" u="none" strike="noStrike" kern="1200" cap="none" spc="-10" normalizeH="0" baseline="0" noProof="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dist">
              <a:defRPr/>
            </a:pPr>
            <a:r>
              <a:rPr lang="ko-KR" altLang="en-US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교통정보</a:t>
            </a:r>
            <a:r>
              <a:rPr lang="en-US" altLang="ko-KR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</a:t>
            </a:r>
            <a:r>
              <a:rPr lang="en-US" altLang="ko-KR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7P</a:t>
            </a:r>
            <a:endParaRPr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dist">
              <a:defRPr/>
            </a:pPr>
            <a:r>
              <a:rPr lang="ko-KR" altLang="en-US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기상현황</a:t>
            </a:r>
            <a:r>
              <a:rPr lang="en-US" altLang="ko-KR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12P</a:t>
            </a:r>
            <a:endParaRPr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dist">
              <a:defRPr/>
            </a:pPr>
            <a:r>
              <a:rPr lang="ko-KR" altLang="en-US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대기현황</a:t>
            </a:r>
            <a:r>
              <a:rPr lang="en-US" altLang="ko-KR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13P</a:t>
            </a:r>
          </a:p>
          <a:p>
            <a:pPr algn="dist">
              <a:defRPr/>
            </a:pPr>
            <a:r>
              <a:rPr lang="ko-KR" altLang="en-US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수질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lang="en-US" altLang="ko-KR" sz="9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14P</a:t>
            </a:r>
          </a:p>
          <a:p>
            <a:pPr algn="dist">
              <a:defRPr/>
            </a:pPr>
            <a:r>
              <a:rPr lang="ko-KR" altLang="en-US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재정현황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lang="en-US" altLang="ko-KR" sz="9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15P</a:t>
            </a:r>
          </a:p>
          <a:p>
            <a:pPr lvl="0" algn="dist">
              <a:defRPr/>
            </a:pPr>
            <a:r>
              <a:rPr lang="ko-KR" altLang="en-US" sz="9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물가정보</a:t>
            </a:r>
            <a:r>
              <a:rPr lang="en-US" altLang="ko-KR" sz="9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lang="en-US" altLang="ko-KR" sz="8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16P</a:t>
            </a:r>
            <a:endParaRPr kumimoji="1" lang="en-US" altLang="ko-KR" sz="1050" b="1" i="0" u="none" strike="noStrike" kern="1200" cap="none" spc="-10" normalizeH="0" baseline="0" noProof="0" dirty="0" smtClean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67391" y="972319"/>
            <a:ext cx="7079709" cy="415498"/>
            <a:chOff x="1867391" y="1095424"/>
            <a:chExt cx="7079709" cy="415498"/>
          </a:xfrm>
        </p:grpSpPr>
        <p:sp>
          <p:nvSpPr>
            <p:cNvPr id="10" name="TextBox 9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메뉴구조도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P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867391" y="1620391"/>
            <a:ext cx="7079709" cy="415498"/>
            <a:chOff x="1867391" y="1095424"/>
            <a:chExt cx="7079709" cy="415498"/>
          </a:xfrm>
        </p:grpSpPr>
        <p:sp>
          <p:nvSpPr>
            <p:cNvPr id="13" name="TextBox 12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err="1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실시간도시현황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5P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867391" y="4068663"/>
            <a:ext cx="7079709" cy="415498"/>
            <a:chOff x="1867391" y="1095424"/>
            <a:chExt cx="7079709" cy="415498"/>
          </a:xfrm>
        </p:grpSpPr>
        <p:sp>
          <p:nvSpPr>
            <p:cNvPr id="17" name="TextBox 16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주요사업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21P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867391" y="4572719"/>
            <a:ext cx="7079709" cy="415498"/>
            <a:chOff x="1867391" y="1095424"/>
            <a:chExt cx="7079709" cy="415498"/>
          </a:xfrm>
        </p:grpSpPr>
        <p:sp>
          <p:nvSpPr>
            <p:cNvPr id="20" name="TextBox 19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시정현황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27P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867391" y="5148783"/>
            <a:ext cx="7079709" cy="415498"/>
            <a:chOff x="1867391" y="1095424"/>
            <a:chExt cx="7079709" cy="415498"/>
          </a:xfrm>
        </p:grpSpPr>
        <p:sp>
          <p:nvSpPr>
            <p:cNvPr id="23" name="TextBox 22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여론동향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30P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867391" y="5868863"/>
            <a:ext cx="7079709" cy="415498"/>
            <a:chOff x="1867391" y="1095424"/>
            <a:chExt cx="7079709" cy="415498"/>
          </a:xfrm>
        </p:grpSpPr>
        <p:sp>
          <p:nvSpPr>
            <p:cNvPr id="26" name="TextBox 25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공통기능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35P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6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9924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92317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이슈모니터 상위 카테고리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시민대화방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천만상상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시민 </a:t>
                      </a:r>
                      <a:r>
                        <a:rPr lang="ko-KR" altLang="en-US" sz="900" dirty="0" err="1" smtClean="0"/>
                        <a:t>참여형</a:t>
                      </a:r>
                      <a:r>
                        <a:rPr lang="ko-KR" altLang="en-US" sz="900" dirty="0" smtClean="0"/>
                        <a:t> 데이터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Buzz / engagement / sentiment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추이량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시각화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SNS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소통현황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err="1" smtClean="0"/>
                        <a:t>응답소</a:t>
                      </a:r>
                      <a:r>
                        <a:rPr lang="en-US" altLang="ko-KR" sz="900" baseline="0" dirty="0" smtClean="0"/>
                        <a:t>) </a:t>
                      </a:r>
                      <a:r>
                        <a:rPr lang="ko-KR" altLang="en-US" sz="900" baseline="0" dirty="0" smtClean="0"/>
                        <a:t>민원관련 데이터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상위카테고리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언론기사</a:t>
                      </a:r>
                      <a:r>
                        <a:rPr lang="en-US" altLang="ko-KR" sz="900" dirty="0" smtClean="0"/>
                        <a:t>/SNS </a:t>
                      </a:r>
                      <a:r>
                        <a:rPr lang="ko-KR" altLang="en-US" sz="900" dirty="0" smtClean="0"/>
                        <a:t>등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 데이터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카테고리별</a:t>
                      </a:r>
                      <a:r>
                        <a:rPr lang="ko-KR" altLang="en-US" sz="900" dirty="0" smtClean="0"/>
                        <a:t> 여론동향 데이터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자유제안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err="1" smtClean="0"/>
                        <a:t>천만상상</a:t>
                      </a:r>
                      <a:r>
                        <a:rPr lang="en-US" altLang="ko-KR" sz="900" baseline="0" dirty="0" smtClean="0"/>
                        <a:t>) </a:t>
                      </a:r>
                      <a:r>
                        <a:rPr lang="ko-KR" altLang="en-US" sz="900" baseline="0" dirty="0" smtClean="0"/>
                        <a:t>정책제안 데이터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이슈모니터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시민참여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원순씨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817214" y="2320483"/>
            <a:ext cx="3183558" cy="137029"/>
            <a:chOff x="3817214" y="1839806"/>
            <a:chExt cx="3393829" cy="157758"/>
          </a:xfrm>
        </p:grpSpPr>
        <p:sp>
          <p:nvSpPr>
            <p:cNvPr id="220" name="직사각형 219"/>
            <p:cNvSpPr/>
            <p:nvPr/>
          </p:nvSpPr>
          <p:spPr>
            <a:xfrm>
              <a:off x="5490237" y="1839806"/>
              <a:ext cx="753863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Category </a:t>
              </a:r>
              <a:r>
                <a:rPr lang="en-US" altLang="ko-KR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4569021" y="1839806"/>
              <a:ext cx="921213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Category </a:t>
              </a:r>
              <a:r>
                <a:rPr lang="en-US" altLang="ko-KR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3817214" y="1839806"/>
              <a:ext cx="753863" cy="1577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Category 1</a:t>
              </a:r>
              <a:endParaRPr lang="ko-KR" altLang="en-US" sz="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6249021" y="1839806"/>
              <a:ext cx="753863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Category </a:t>
              </a:r>
              <a:r>
                <a:rPr lang="en-US" altLang="ko-KR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>
              <a:off x="7002884" y="1839806"/>
              <a:ext cx="208159" cy="15775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39" name="그룹 238"/>
          <p:cNvGrpSpPr/>
          <p:nvPr/>
        </p:nvGrpSpPr>
        <p:grpSpPr>
          <a:xfrm>
            <a:off x="3917335" y="2543306"/>
            <a:ext cx="2797519" cy="487904"/>
            <a:chOff x="489357" y="3721691"/>
            <a:chExt cx="2797519" cy="561711"/>
          </a:xfrm>
        </p:grpSpPr>
        <p:sp>
          <p:nvSpPr>
            <p:cNvPr id="240" name="직사각형 239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89358" y="3921715"/>
              <a:ext cx="2797518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243" name="직선 연결선 242"/>
          <p:cNvCxnSpPr/>
          <p:nvPr/>
        </p:nvCxnSpPr>
        <p:spPr>
          <a:xfrm>
            <a:off x="3929424" y="3105938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그룹 243"/>
          <p:cNvGrpSpPr/>
          <p:nvPr/>
        </p:nvGrpSpPr>
        <p:grpSpPr>
          <a:xfrm>
            <a:off x="3917335" y="3161057"/>
            <a:ext cx="2892073" cy="487904"/>
            <a:chOff x="489357" y="3721691"/>
            <a:chExt cx="2892073" cy="561711"/>
          </a:xfrm>
        </p:grpSpPr>
        <p:sp>
          <p:nvSpPr>
            <p:cNvPr id="245" name="직사각형 244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489358" y="3921715"/>
              <a:ext cx="2892072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sp>
        <p:nvSpPr>
          <p:cNvPr id="270" name="AutoShape 38"/>
          <p:cNvSpPr>
            <a:spLocks noChangeArrowheads="1"/>
          </p:cNvSpPr>
          <p:nvPr/>
        </p:nvSpPr>
        <p:spPr bwMode="auto">
          <a:xfrm>
            <a:off x="6805510" y="2529035"/>
            <a:ext cx="144000" cy="270907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0" tIns="0" rIns="36000" bIns="0"/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6736093" y="2498049"/>
            <a:ext cx="287258" cy="1701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▲</a:t>
            </a:r>
            <a:endParaRPr lang="ko-KR" altLang="en-US" sz="8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5" name="직선 연결선 245"/>
          <p:cNvCxnSpPr>
            <a:cxnSpLocks noChangeShapeType="1"/>
          </p:cNvCxnSpPr>
          <p:nvPr/>
        </p:nvCxnSpPr>
        <p:spPr bwMode="auto">
          <a:xfrm>
            <a:off x="6821440" y="2675657"/>
            <a:ext cx="108000" cy="0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</p:spPr>
      </p:cxnSp>
      <p:sp>
        <p:nvSpPr>
          <p:cNvPr id="28" name="직사각형 27"/>
          <p:cNvSpPr/>
          <p:nvPr/>
        </p:nvSpPr>
        <p:spPr>
          <a:xfrm>
            <a:off x="6761119" y="2287486"/>
            <a:ext cx="287258" cy="187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▼</a:t>
            </a:r>
          </a:p>
        </p:txBody>
      </p:sp>
      <p:sp>
        <p:nvSpPr>
          <p:cNvPr id="295" name="직사각형 294"/>
          <p:cNvSpPr/>
          <p:nvPr/>
        </p:nvSpPr>
        <p:spPr>
          <a:xfrm>
            <a:off x="3750818" y="2042390"/>
            <a:ext cx="329755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뉴스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3774091" y="2256500"/>
            <a:ext cx="159603" cy="138632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47334" y="2042906"/>
            <a:ext cx="3329971" cy="1471937"/>
            <a:chOff x="7057289" y="3657481"/>
            <a:chExt cx="3329971" cy="1694602"/>
          </a:xfrm>
        </p:grpSpPr>
        <p:sp>
          <p:nvSpPr>
            <p:cNvPr id="298" name="직사각형 297"/>
            <p:cNvSpPr/>
            <p:nvPr/>
          </p:nvSpPr>
          <p:spPr>
            <a:xfrm>
              <a:off x="7057289" y="3657481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시민참</a:t>
              </a: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</a:t>
              </a:r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5"/>
            <a:stretch/>
          </p:blipFill>
          <p:spPr bwMode="auto">
            <a:xfrm>
              <a:off x="7197633" y="4231426"/>
              <a:ext cx="763285" cy="1120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" name="직사각형 120"/>
            <p:cNvSpPr/>
            <p:nvPr/>
          </p:nvSpPr>
          <p:spPr>
            <a:xfrm>
              <a:off x="7176212" y="3937751"/>
              <a:ext cx="509755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시민자유제안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9557462" y="3937751"/>
              <a:ext cx="339837" cy="1643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시민토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론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23" name="직선 연결선 122"/>
            <p:cNvCxnSpPr/>
            <p:nvPr/>
          </p:nvCxnSpPr>
          <p:spPr>
            <a:xfrm>
              <a:off x="7176132" y="4167388"/>
              <a:ext cx="308193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타원 124"/>
            <p:cNvSpPr/>
            <p:nvPr/>
          </p:nvSpPr>
          <p:spPr>
            <a:xfrm>
              <a:off x="7096411" y="3857793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6" name="타원 125"/>
            <p:cNvSpPr/>
            <p:nvPr/>
          </p:nvSpPr>
          <p:spPr>
            <a:xfrm>
              <a:off x="9199531" y="3857793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6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356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5"/>
            <a:stretch/>
          </p:blipFill>
          <p:spPr bwMode="auto">
            <a:xfrm>
              <a:off x="8020784" y="4231426"/>
              <a:ext cx="763285" cy="1120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8" name="그룹 117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9" name="직사각형 118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9" name="그룹 12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32" name="직사각형 13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3" name="그룹 13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4" name="그룹 13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35" name="직사각형 13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7" name="그룹 13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6" name="그룹 15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8" name="직사각형 15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9" name="타원 15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8" name="그룹 13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1" name="그룹 15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타원 15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2" name="직사각형 15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9" name="타원 14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직사각형 14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4" name="직선 연결선 163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6" name="Picture 4" descr="C:\Users\kimsy\Desktop\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59" y="2830238"/>
            <a:ext cx="199600" cy="131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735" r="36117" b="45990"/>
          <a:stretch/>
        </p:blipFill>
        <p:spPr bwMode="auto">
          <a:xfrm>
            <a:off x="2389546" y="2968403"/>
            <a:ext cx="1239074" cy="18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9779" y="2491684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청년활동지원사업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어떻게 생각하세요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380234" y="2796334"/>
            <a:ext cx="907110" cy="1182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찬성</a:t>
            </a:r>
          </a:p>
        </p:txBody>
      </p:sp>
      <p:sp>
        <p:nvSpPr>
          <p:cNvPr id="167" name="모서리가 둥근 직사각형 166"/>
          <p:cNvSpPr/>
          <p:nvPr/>
        </p:nvSpPr>
        <p:spPr>
          <a:xfrm>
            <a:off x="3201241" y="2796334"/>
            <a:ext cx="444536" cy="11828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반대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235" y="3217271"/>
            <a:ext cx="1266440" cy="218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7" name="그룹 176"/>
          <p:cNvGrpSpPr/>
          <p:nvPr/>
        </p:nvGrpSpPr>
        <p:grpSpPr>
          <a:xfrm>
            <a:off x="8570896" y="3446327"/>
            <a:ext cx="1720456" cy="137029"/>
            <a:chOff x="2473824" y="3434926"/>
            <a:chExt cx="1138204" cy="157758"/>
          </a:xfrm>
        </p:grpSpPr>
        <p:sp>
          <p:nvSpPr>
            <p:cNvPr id="178" name="직사각형 177"/>
            <p:cNvSpPr/>
            <p:nvPr/>
          </p:nvSpPr>
          <p:spPr>
            <a:xfrm>
              <a:off x="3258468" y="3434926"/>
              <a:ext cx="353560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sentiment</a:t>
              </a:r>
              <a:endParaRPr lang="ko-KR" altLang="en-US" sz="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2826420" y="3434926"/>
              <a:ext cx="432047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engagement</a:t>
              </a:r>
              <a:endParaRPr lang="ko-KR" altLang="en-US" sz="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2473824" y="3434926"/>
              <a:ext cx="353560" cy="1577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buzz</a:t>
              </a:r>
              <a:endParaRPr lang="ko-KR" altLang="en-US" sz="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81" name="그룹 180"/>
          <p:cNvGrpSpPr/>
          <p:nvPr/>
        </p:nvGrpSpPr>
        <p:grpSpPr>
          <a:xfrm>
            <a:off x="7133730" y="3706927"/>
            <a:ext cx="2981999" cy="487904"/>
            <a:chOff x="489357" y="3721691"/>
            <a:chExt cx="2981999" cy="561711"/>
          </a:xfrm>
        </p:grpSpPr>
        <p:sp>
          <p:nvSpPr>
            <p:cNvPr id="182" name="직사각형 181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185" name="직선 연결선 184"/>
          <p:cNvCxnSpPr/>
          <p:nvPr/>
        </p:nvCxnSpPr>
        <p:spPr>
          <a:xfrm>
            <a:off x="7145819" y="4269558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그룹 185"/>
          <p:cNvGrpSpPr/>
          <p:nvPr/>
        </p:nvGrpSpPr>
        <p:grpSpPr>
          <a:xfrm>
            <a:off x="10115729" y="3669065"/>
            <a:ext cx="287329" cy="1569043"/>
            <a:chOff x="9883204" y="3796068"/>
            <a:chExt cx="287329" cy="1987038"/>
          </a:xfrm>
        </p:grpSpPr>
        <p:sp>
          <p:nvSpPr>
            <p:cNvPr id="187" name="AutoShape 38"/>
            <p:cNvSpPr>
              <a:spLocks noChangeArrowheads="1"/>
            </p:cNvSpPr>
            <p:nvPr/>
          </p:nvSpPr>
          <p:spPr bwMode="auto">
            <a:xfrm>
              <a:off x="9952621" y="3835308"/>
              <a:ext cx="144000" cy="194779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0" tIns="0" rIns="36000" bIns="0"/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9883204" y="379606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190" name="그룹 189"/>
            <p:cNvGrpSpPr/>
            <p:nvPr/>
          </p:nvGrpSpPr>
          <p:grpSpPr>
            <a:xfrm>
              <a:off x="9883275" y="4020990"/>
              <a:ext cx="287258" cy="1762116"/>
              <a:chOff x="1113734" y="1284632"/>
              <a:chExt cx="287258" cy="1762116"/>
            </a:xfrm>
          </p:grpSpPr>
          <p:sp>
            <p:nvSpPr>
              <p:cNvPr id="191" name="TextBox 190"/>
              <p:cNvSpPr txBox="1"/>
              <p:nvPr/>
            </p:nvSpPr>
            <p:spPr>
              <a:xfrm>
                <a:off x="1113734" y="2831304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95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2847528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96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1284632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197" name="그룹 196"/>
          <p:cNvGrpSpPr/>
          <p:nvPr/>
        </p:nvGrpSpPr>
        <p:grpSpPr>
          <a:xfrm>
            <a:off x="7133730" y="4351191"/>
            <a:ext cx="2981999" cy="487904"/>
            <a:chOff x="489357" y="3721691"/>
            <a:chExt cx="2981999" cy="561711"/>
          </a:xfrm>
        </p:grpSpPr>
        <p:sp>
          <p:nvSpPr>
            <p:cNvPr id="205" name="직사각형 204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208" name="직선 연결선 207"/>
          <p:cNvCxnSpPr/>
          <p:nvPr/>
        </p:nvCxnSpPr>
        <p:spPr>
          <a:xfrm>
            <a:off x="7145819" y="4938788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그룹 208"/>
          <p:cNvGrpSpPr/>
          <p:nvPr/>
        </p:nvGrpSpPr>
        <p:grpSpPr>
          <a:xfrm>
            <a:off x="7133730" y="4976296"/>
            <a:ext cx="2981999" cy="267309"/>
            <a:chOff x="489357" y="3721691"/>
            <a:chExt cx="2981999" cy="307746"/>
          </a:xfrm>
        </p:grpSpPr>
        <p:sp>
          <p:nvSpPr>
            <p:cNvPr id="219" name="직사각형 218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489357" y="3921715"/>
              <a:ext cx="2981999" cy="10772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</a:t>
              </a:r>
              <a:r>
                <a:rPr lang="ko-KR" altLang="en-US" sz="700" dirty="0" smtClean="0"/>
                <a:t>’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25" name="직사각형 224"/>
          <p:cNvSpPr/>
          <p:nvPr/>
        </p:nvSpPr>
        <p:spPr>
          <a:xfrm>
            <a:off x="7057847" y="2039668"/>
            <a:ext cx="331369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이슈모니터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6" name="그룹 225"/>
          <p:cNvGrpSpPr/>
          <p:nvPr/>
        </p:nvGrpSpPr>
        <p:grpSpPr>
          <a:xfrm>
            <a:off x="7127016" y="3715610"/>
            <a:ext cx="1138204" cy="137029"/>
            <a:chOff x="2473824" y="1847426"/>
            <a:chExt cx="1138204" cy="157758"/>
          </a:xfrm>
        </p:grpSpPr>
        <p:sp>
          <p:nvSpPr>
            <p:cNvPr id="227" name="직사각형 226"/>
            <p:cNvSpPr/>
            <p:nvPr/>
          </p:nvSpPr>
          <p:spPr>
            <a:xfrm>
              <a:off x="3258468" y="1847426"/>
              <a:ext cx="353560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한달</a:t>
              </a: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2826420" y="1847426"/>
              <a:ext cx="432047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일주일</a:t>
              </a:r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2473824" y="1847426"/>
              <a:ext cx="353560" cy="1577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금일</a:t>
              </a:r>
            </a:p>
          </p:txBody>
        </p:sp>
      </p:grpSp>
      <p:sp>
        <p:nvSpPr>
          <p:cNvPr id="238" name="직사각형 237"/>
          <p:cNvSpPr/>
          <p:nvPr/>
        </p:nvSpPr>
        <p:spPr>
          <a:xfrm>
            <a:off x="7127016" y="2496227"/>
            <a:ext cx="3160298" cy="89446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9" name="직선 연결선 248"/>
          <p:cNvCxnSpPr/>
          <p:nvPr/>
        </p:nvCxnSpPr>
        <p:spPr>
          <a:xfrm>
            <a:off x="7127016" y="2499473"/>
            <a:ext cx="3160298" cy="886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 flipH="1">
            <a:off x="7127016" y="2499473"/>
            <a:ext cx="3160298" cy="886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직사각형 250"/>
          <p:cNvSpPr/>
          <p:nvPr/>
        </p:nvSpPr>
        <p:spPr>
          <a:xfrm>
            <a:off x="8987692" y="2692686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지표설명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buzz/engagement/sentiment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량</a:t>
            </a:r>
          </a:p>
        </p:txBody>
      </p:sp>
      <p:sp>
        <p:nvSpPr>
          <p:cNvPr id="252" name="직사각형 251"/>
          <p:cNvSpPr/>
          <p:nvPr/>
        </p:nvSpPr>
        <p:spPr>
          <a:xfrm>
            <a:off x="7131357" y="2301756"/>
            <a:ext cx="569283" cy="1239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청년수당</a:t>
            </a:r>
          </a:p>
        </p:txBody>
      </p:sp>
      <p:sp>
        <p:nvSpPr>
          <p:cNvPr id="253" name="직사각형 252"/>
          <p:cNvSpPr/>
          <p:nvPr/>
        </p:nvSpPr>
        <p:spPr>
          <a:xfrm>
            <a:off x="7709207" y="2301756"/>
            <a:ext cx="569283" cy="1239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백남기</a:t>
            </a:r>
          </a:p>
        </p:txBody>
      </p:sp>
      <p:sp>
        <p:nvSpPr>
          <p:cNvPr id="267" name="직사각형 266"/>
          <p:cNvSpPr/>
          <p:nvPr/>
        </p:nvSpPr>
        <p:spPr>
          <a:xfrm>
            <a:off x="8280707" y="2301756"/>
            <a:ext cx="569283" cy="1239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송민순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8850937" y="2301756"/>
            <a:ext cx="569283" cy="1239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개헌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9" name="직사각형 268"/>
          <p:cNvSpPr/>
          <p:nvPr/>
        </p:nvSpPr>
        <p:spPr>
          <a:xfrm>
            <a:off x="8987692" y="4104687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청년수당 관련 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여런동향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2" name="타원 271"/>
          <p:cNvSpPr/>
          <p:nvPr/>
        </p:nvSpPr>
        <p:spPr>
          <a:xfrm>
            <a:off x="7065613" y="2256500"/>
            <a:ext cx="159603" cy="138632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8" name="타원 277"/>
          <p:cNvSpPr/>
          <p:nvPr/>
        </p:nvSpPr>
        <p:spPr>
          <a:xfrm>
            <a:off x="7065613" y="2510219"/>
            <a:ext cx="159603" cy="138632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9" name="타원 278"/>
          <p:cNvSpPr/>
          <p:nvPr/>
        </p:nvSpPr>
        <p:spPr>
          <a:xfrm>
            <a:off x="7065613" y="4467600"/>
            <a:ext cx="159603" cy="138632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0" name="그룹 279"/>
          <p:cNvGrpSpPr/>
          <p:nvPr/>
        </p:nvGrpSpPr>
        <p:grpSpPr>
          <a:xfrm>
            <a:off x="525495" y="3715610"/>
            <a:ext cx="1547157" cy="227125"/>
            <a:chOff x="2473824" y="1847426"/>
            <a:chExt cx="1138204" cy="157758"/>
          </a:xfrm>
        </p:grpSpPr>
        <p:sp>
          <p:nvSpPr>
            <p:cNvPr id="285" name="직사각형 284"/>
            <p:cNvSpPr/>
            <p:nvPr/>
          </p:nvSpPr>
          <p:spPr>
            <a:xfrm>
              <a:off x="3258468" y="1847426"/>
              <a:ext cx="353560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sns</a:t>
              </a:r>
              <a:endParaRPr lang="ko-KR" altLang="en-US" sz="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6" name="직사각형 285"/>
            <p:cNvSpPr/>
            <p:nvPr/>
          </p:nvSpPr>
          <p:spPr>
            <a:xfrm>
              <a:off x="2826420" y="1847426"/>
              <a:ext cx="432047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다산콜</a:t>
              </a:r>
              <a:endParaRPr lang="ko-KR" altLang="en-US" sz="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>
              <a:off x="2473824" y="1847426"/>
              <a:ext cx="353560" cy="1577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응답소</a:t>
              </a:r>
              <a:endParaRPr lang="ko-KR" altLang="en-US" sz="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525495" y="4092879"/>
            <a:ext cx="1396147" cy="11260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" name="직선 연결선 9"/>
          <p:cNvCxnSpPr>
            <a:stCxn id="176" idx="2"/>
          </p:cNvCxnSpPr>
          <p:nvPr/>
        </p:nvCxnSpPr>
        <p:spPr>
          <a:xfrm>
            <a:off x="546259" y="4143758"/>
            <a:ext cx="1375383" cy="10786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486456" y="4104687"/>
            <a:ext cx="1435186" cy="1133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2016889" y="4092879"/>
            <a:ext cx="1448319" cy="1145229"/>
            <a:chOff x="2016889" y="4092879"/>
            <a:chExt cx="1448319" cy="1145229"/>
          </a:xfrm>
        </p:grpSpPr>
        <p:sp>
          <p:nvSpPr>
            <p:cNvPr id="299" name="직사각형 298"/>
            <p:cNvSpPr/>
            <p:nvPr/>
          </p:nvSpPr>
          <p:spPr>
            <a:xfrm>
              <a:off x="2069061" y="4092879"/>
              <a:ext cx="1396147" cy="11260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00" name="직선 연결선 299"/>
            <p:cNvCxnSpPr/>
            <p:nvPr/>
          </p:nvCxnSpPr>
          <p:spPr>
            <a:xfrm>
              <a:off x="2076692" y="4143758"/>
              <a:ext cx="1375383" cy="10786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직선 연결선 300"/>
            <p:cNvCxnSpPr/>
            <p:nvPr/>
          </p:nvCxnSpPr>
          <p:spPr>
            <a:xfrm flipH="1">
              <a:off x="2016889" y="4104687"/>
              <a:ext cx="1435186" cy="11334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그룹 301"/>
          <p:cNvGrpSpPr/>
          <p:nvPr/>
        </p:nvGrpSpPr>
        <p:grpSpPr>
          <a:xfrm>
            <a:off x="3898169" y="3787618"/>
            <a:ext cx="2672667" cy="155117"/>
            <a:chOff x="2473824" y="1847426"/>
            <a:chExt cx="1837242" cy="157758"/>
          </a:xfrm>
        </p:grpSpPr>
        <p:sp>
          <p:nvSpPr>
            <p:cNvPr id="308" name="직사각형 307"/>
            <p:cNvSpPr/>
            <p:nvPr/>
          </p:nvSpPr>
          <p:spPr>
            <a:xfrm>
              <a:off x="3258468" y="1847426"/>
              <a:ext cx="353560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instagram</a:t>
              </a:r>
              <a:endParaRPr lang="ko-KR" altLang="en-US" sz="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>
              <a:off x="2826420" y="1847426"/>
              <a:ext cx="432047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facebook</a:t>
              </a:r>
              <a:endParaRPr lang="ko-KR" altLang="en-US" sz="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>
              <a:off x="2473824" y="1847426"/>
              <a:ext cx="353560" cy="1577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twitter</a:t>
              </a:r>
              <a:endParaRPr lang="ko-KR" altLang="en-US" sz="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>
              <a:off x="3616875" y="1847426"/>
              <a:ext cx="353560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flckr</a:t>
              </a:r>
              <a:endParaRPr lang="ko-KR" altLang="en-US" sz="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2" name="직사각형 311"/>
            <p:cNvSpPr/>
            <p:nvPr/>
          </p:nvSpPr>
          <p:spPr>
            <a:xfrm>
              <a:off x="3957506" y="1847426"/>
              <a:ext cx="353560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youtube</a:t>
              </a:r>
              <a:endParaRPr lang="ko-KR" altLang="en-US" sz="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13" name="그룹 312"/>
          <p:cNvGrpSpPr/>
          <p:nvPr/>
        </p:nvGrpSpPr>
        <p:grpSpPr>
          <a:xfrm>
            <a:off x="3866590" y="4092879"/>
            <a:ext cx="655851" cy="684227"/>
            <a:chOff x="2016889" y="4092879"/>
            <a:chExt cx="1448319" cy="1145229"/>
          </a:xfrm>
        </p:grpSpPr>
        <p:sp>
          <p:nvSpPr>
            <p:cNvPr id="314" name="직사각형 313"/>
            <p:cNvSpPr/>
            <p:nvPr/>
          </p:nvSpPr>
          <p:spPr>
            <a:xfrm>
              <a:off x="2069061" y="4092879"/>
              <a:ext cx="1396147" cy="11260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15" name="직선 연결선 314"/>
            <p:cNvCxnSpPr/>
            <p:nvPr/>
          </p:nvCxnSpPr>
          <p:spPr>
            <a:xfrm>
              <a:off x="2076692" y="4143758"/>
              <a:ext cx="1375383" cy="10786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직선 연결선 315"/>
            <p:cNvCxnSpPr/>
            <p:nvPr/>
          </p:nvCxnSpPr>
          <p:spPr>
            <a:xfrm flipH="1">
              <a:off x="2016889" y="4104687"/>
              <a:ext cx="1435186" cy="11334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그룹 316"/>
          <p:cNvGrpSpPr/>
          <p:nvPr/>
        </p:nvGrpSpPr>
        <p:grpSpPr>
          <a:xfrm>
            <a:off x="4608192" y="4092879"/>
            <a:ext cx="655851" cy="684227"/>
            <a:chOff x="2016889" y="4092879"/>
            <a:chExt cx="1448319" cy="1145229"/>
          </a:xfrm>
        </p:grpSpPr>
        <p:sp>
          <p:nvSpPr>
            <p:cNvPr id="318" name="직사각형 317"/>
            <p:cNvSpPr/>
            <p:nvPr/>
          </p:nvSpPr>
          <p:spPr>
            <a:xfrm>
              <a:off x="2069061" y="4092879"/>
              <a:ext cx="1396147" cy="11260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19" name="직선 연결선 318"/>
            <p:cNvCxnSpPr/>
            <p:nvPr/>
          </p:nvCxnSpPr>
          <p:spPr>
            <a:xfrm>
              <a:off x="2076692" y="4143758"/>
              <a:ext cx="1375383" cy="10786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 319"/>
            <p:cNvCxnSpPr/>
            <p:nvPr/>
          </p:nvCxnSpPr>
          <p:spPr>
            <a:xfrm flipH="1">
              <a:off x="2016889" y="4104687"/>
              <a:ext cx="1435186" cy="11334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그룹 320"/>
          <p:cNvGrpSpPr/>
          <p:nvPr/>
        </p:nvGrpSpPr>
        <p:grpSpPr>
          <a:xfrm>
            <a:off x="4608192" y="4880316"/>
            <a:ext cx="655851" cy="363290"/>
            <a:chOff x="2016889" y="4092879"/>
            <a:chExt cx="1448319" cy="1145229"/>
          </a:xfrm>
        </p:grpSpPr>
        <p:sp>
          <p:nvSpPr>
            <p:cNvPr id="322" name="직사각형 321"/>
            <p:cNvSpPr/>
            <p:nvPr/>
          </p:nvSpPr>
          <p:spPr>
            <a:xfrm>
              <a:off x="2069061" y="4092879"/>
              <a:ext cx="1396147" cy="11260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23" name="직선 연결선 322"/>
            <p:cNvCxnSpPr/>
            <p:nvPr/>
          </p:nvCxnSpPr>
          <p:spPr>
            <a:xfrm>
              <a:off x="2076692" y="4143758"/>
              <a:ext cx="1375383" cy="10786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직선 연결선 323"/>
            <p:cNvCxnSpPr/>
            <p:nvPr/>
          </p:nvCxnSpPr>
          <p:spPr>
            <a:xfrm flipH="1">
              <a:off x="2016889" y="4104687"/>
              <a:ext cx="1435186" cy="11334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5" name="그룹 324"/>
          <p:cNvGrpSpPr/>
          <p:nvPr/>
        </p:nvGrpSpPr>
        <p:grpSpPr>
          <a:xfrm>
            <a:off x="5282899" y="4586092"/>
            <a:ext cx="655851" cy="566953"/>
            <a:chOff x="2016889" y="4092879"/>
            <a:chExt cx="1448319" cy="1145229"/>
          </a:xfrm>
        </p:grpSpPr>
        <p:sp>
          <p:nvSpPr>
            <p:cNvPr id="326" name="직사각형 325"/>
            <p:cNvSpPr/>
            <p:nvPr/>
          </p:nvSpPr>
          <p:spPr>
            <a:xfrm>
              <a:off x="2069061" y="4092879"/>
              <a:ext cx="1396147" cy="11260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27" name="직선 연결선 326"/>
            <p:cNvCxnSpPr/>
            <p:nvPr/>
          </p:nvCxnSpPr>
          <p:spPr>
            <a:xfrm>
              <a:off x="2076692" y="4143758"/>
              <a:ext cx="1375383" cy="10786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직선 연결선 327"/>
            <p:cNvCxnSpPr/>
            <p:nvPr/>
          </p:nvCxnSpPr>
          <p:spPr>
            <a:xfrm flipH="1">
              <a:off x="2016889" y="4104687"/>
              <a:ext cx="1435186" cy="11334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그룹 328"/>
          <p:cNvGrpSpPr/>
          <p:nvPr/>
        </p:nvGrpSpPr>
        <p:grpSpPr>
          <a:xfrm>
            <a:off x="5282899" y="4104310"/>
            <a:ext cx="655851" cy="363290"/>
            <a:chOff x="2016889" y="4092879"/>
            <a:chExt cx="1448319" cy="1145229"/>
          </a:xfrm>
        </p:grpSpPr>
        <p:sp>
          <p:nvSpPr>
            <p:cNvPr id="330" name="직사각형 329"/>
            <p:cNvSpPr/>
            <p:nvPr/>
          </p:nvSpPr>
          <p:spPr>
            <a:xfrm>
              <a:off x="2069061" y="4092879"/>
              <a:ext cx="1396147" cy="11260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31" name="직선 연결선 330"/>
            <p:cNvCxnSpPr/>
            <p:nvPr/>
          </p:nvCxnSpPr>
          <p:spPr>
            <a:xfrm>
              <a:off x="2076692" y="4143758"/>
              <a:ext cx="1375383" cy="10786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연결선 331"/>
            <p:cNvCxnSpPr/>
            <p:nvPr/>
          </p:nvCxnSpPr>
          <p:spPr>
            <a:xfrm flipH="1">
              <a:off x="2016889" y="4104687"/>
              <a:ext cx="1435186" cy="11334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3" name="그룹 332"/>
          <p:cNvGrpSpPr/>
          <p:nvPr/>
        </p:nvGrpSpPr>
        <p:grpSpPr>
          <a:xfrm>
            <a:off x="5995865" y="4115316"/>
            <a:ext cx="655851" cy="566953"/>
            <a:chOff x="2016889" y="4092879"/>
            <a:chExt cx="1448319" cy="1145229"/>
          </a:xfrm>
        </p:grpSpPr>
        <p:sp>
          <p:nvSpPr>
            <p:cNvPr id="334" name="직사각형 333"/>
            <p:cNvSpPr/>
            <p:nvPr/>
          </p:nvSpPr>
          <p:spPr>
            <a:xfrm>
              <a:off x="2069061" y="4092879"/>
              <a:ext cx="1396147" cy="11260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35" name="직선 연결선 334"/>
            <p:cNvCxnSpPr/>
            <p:nvPr/>
          </p:nvCxnSpPr>
          <p:spPr>
            <a:xfrm>
              <a:off x="2076692" y="4143758"/>
              <a:ext cx="1375383" cy="10786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/>
            <p:cNvCxnSpPr/>
            <p:nvPr/>
          </p:nvCxnSpPr>
          <p:spPr>
            <a:xfrm flipH="1">
              <a:off x="2016889" y="4104687"/>
              <a:ext cx="1435186" cy="11334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7" name="그룹 336"/>
          <p:cNvGrpSpPr/>
          <p:nvPr/>
        </p:nvGrpSpPr>
        <p:grpSpPr>
          <a:xfrm>
            <a:off x="5995865" y="4813901"/>
            <a:ext cx="655851" cy="429706"/>
            <a:chOff x="2016889" y="4092879"/>
            <a:chExt cx="1448319" cy="1145229"/>
          </a:xfrm>
        </p:grpSpPr>
        <p:sp>
          <p:nvSpPr>
            <p:cNvPr id="338" name="직사각형 337"/>
            <p:cNvSpPr/>
            <p:nvPr/>
          </p:nvSpPr>
          <p:spPr>
            <a:xfrm>
              <a:off x="2069061" y="4092879"/>
              <a:ext cx="1396147" cy="11260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39" name="직선 연결선 338"/>
            <p:cNvCxnSpPr/>
            <p:nvPr/>
          </p:nvCxnSpPr>
          <p:spPr>
            <a:xfrm>
              <a:off x="2076692" y="4143758"/>
              <a:ext cx="1375383" cy="10786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/>
            <p:cNvCxnSpPr/>
            <p:nvPr/>
          </p:nvCxnSpPr>
          <p:spPr>
            <a:xfrm flipH="1">
              <a:off x="2016889" y="4104687"/>
              <a:ext cx="1435186" cy="11334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1" name="그룹 340"/>
          <p:cNvGrpSpPr/>
          <p:nvPr/>
        </p:nvGrpSpPr>
        <p:grpSpPr>
          <a:xfrm>
            <a:off x="3871848" y="4880316"/>
            <a:ext cx="655851" cy="363290"/>
            <a:chOff x="2016889" y="4092879"/>
            <a:chExt cx="1448319" cy="1145229"/>
          </a:xfrm>
        </p:grpSpPr>
        <p:sp>
          <p:nvSpPr>
            <p:cNvPr id="342" name="직사각형 341"/>
            <p:cNvSpPr/>
            <p:nvPr/>
          </p:nvSpPr>
          <p:spPr>
            <a:xfrm>
              <a:off x="2069061" y="4092879"/>
              <a:ext cx="1396147" cy="11260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43" name="직선 연결선 342"/>
            <p:cNvCxnSpPr/>
            <p:nvPr/>
          </p:nvCxnSpPr>
          <p:spPr>
            <a:xfrm>
              <a:off x="2076692" y="4143758"/>
              <a:ext cx="1375383" cy="10786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/>
            <p:cNvCxnSpPr/>
            <p:nvPr/>
          </p:nvCxnSpPr>
          <p:spPr>
            <a:xfrm flipH="1">
              <a:off x="2016889" y="4104687"/>
              <a:ext cx="1435186" cy="11334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315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98131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시민참여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자유제안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" name="직사각형 276"/>
          <p:cNvSpPr/>
          <p:nvPr/>
        </p:nvSpPr>
        <p:spPr>
          <a:xfrm>
            <a:off x="436385" y="2039668"/>
            <a:ext cx="331369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자유제안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5" name="직사각형 294"/>
          <p:cNvSpPr/>
          <p:nvPr/>
        </p:nvSpPr>
        <p:spPr>
          <a:xfrm>
            <a:off x="3750818" y="2042390"/>
            <a:ext cx="329755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engagement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9" name="직사각형 118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9" name="그룹 12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32" name="직사각형 13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3" name="그룹 13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4" name="그룹 13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35" name="직사각형 13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7" name="그룹 13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6" name="그룹 15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8" name="직사각형 15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9" name="타원 15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8" name="그룹 13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1" name="그룹 15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타원 15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2" name="직사각형 15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9" name="타원 14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직사각형 14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4" name="직선 연결선 163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이슈모니터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7076013" y="2042390"/>
            <a:ext cx="329755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sentiment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~2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Buzz</a:t>
            </a: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Engagement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Sentiment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47" name="그룹 346"/>
          <p:cNvGrpSpPr/>
          <p:nvPr/>
        </p:nvGrpSpPr>
        <p:grpSpPr>
          <a:xfrm>
            <a:off x="518414" y="3701118"/>
            <a:ext cx="2981999" cy="487904"/>
            <a:chOff x="489357" y="3721691"/>
            <a:chExt cx="2981999" cy="561711"/>
          </a:xfrm>
        </p:grpSpPr>
        <p:sp>
          <p:nvSpPr>
            <p:cNvPr id="440" name="직사각형 439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348" name="직선 연결선 347"/>
          <p:cNvCxnSpPr/>
          <p:nvPr/>
        </p:nvCxnSpPr>
        <p:spPr>
          <a:xfrm>
            <a:off x="530503" y="426374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그룹 348"/>
          <p:cNvGrpSpPr/>
          <p:nvPr/>
        </p:nvGrpSpPr>
        <p:grpSpPr>
          <a:xfrm>
            <a:off x="3500413" y="3663256"/>
            <a:ext cx="287329" cy="1569043"/>
            <a:chOff x="9883204" y="3796068"/>
            <a:chExt cx="287329" cy="1987038"/>
          </a:xfrm>
        </p:grpSpPr>
        <p:sp>
          <p:nvSpPr>
            <p:cNvPr id="434" name="AutoShape 38"/>
            <p:cNvSpPr>
              <a:spLocks noChangeArrowheads="1"/>
            </p:cNvSpPr>
            <p:nvPr/>
          </p:nvSpPr>
          <p:spPr bwMode="auto">
            <a:xfrm>
              <a:off x="9952621" y="3835308"/>
              <a:ext cx="144000" cy="194779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0" tIns="0" rIns="36000" bIns="0"/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883204" y="379606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436" name="그룹 435"/>
            <p:cNvGrpSpPr/>
            <p:nvPr/>
          </p:nvGrpSpPr>
          <p:grpSpPr>
            <a:xfrm>
              <a:off x="9883275" y="4020990"/>
              <a:ext cx="287258" cy="1762116"/>
              <a:chOff x="1113734" y="1284632"/>
              <a:chExt cx="287258" cy="1762116"/>
            </a:xfrm>
          </p:grpSpPr>
          <p:sp>
            <p:nvSpPr>
              <p:cNvPr id="437" name="TextBox 436"/>
              <p:cNvSpPr txBox="1"/>
              <p:nvPr/>
            </p:nvSpPr>
            <p:spPr>
              <a:xfrm>
                <a:off x="1113734" y="2831304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438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2847528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439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1284632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350" name="그룹 349"/>
          <p:cNvGrpSpPr/>
          <p:nvPr/>
        </p:nvGrpSpPr>
        <p:grpSpPr>
          <a:xfrm>
            <a:off x="518414" y="4345382"/>
            <a:ext cx="2981999" cy="487904"/>
            <a:chOff x="489357" y="3721691"/>
            <a:chExt cx="2981999" cy="561711"/>
          </a:xfrm>
        </p:grpSpPr>
        <p:sp>
          <p:nvSpPr>
            <p:cNvPr id="431" name="직사각형 430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351" name="직선 연결선 350"/>
          <p:cNvCxnSpPr/>
          <p:nvPr/>
        </p:nvCxnSpPr>
        <p:spPr>
          <a:xfrm>
            <a:off x="530503" y="493297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그룹 351"/>
          <p:cNvGrpSpPr/>
          <p:nvPr/>
        </p:nvGrpSpPr>
        <p:grpSpPr>
          <a:xfrm>
            <a:off x="518414" y="4970487"/>
            <a:ext cx="2981999" cy="267309"/>
            <a:chOff x="489357" y="3721691"/>
            <a:chExt cx="2981999" cy="307746"/>
          </a:xfrm>
        </p:grpSpPr>
        <p:sp>
          <p:nvSpPr>
            <p:cNvPr id="429" name="직사각형 428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489357" y="3921715"/>
              <a:ext cx="2981999" cy="10772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</a:t>
              </a:r>
              <a:r>
                <a:rPr lang="ko-KR" altLang="en-US" sz="700" dirty="0" smtClean="0"/>
                <a:t>’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5" name="그룹 354"/>
          <p:cNvGrpSpPr/>
          <p:nvPr/>
        </p:nvGrpSpPr>
        <p:grpSpPr>
          <a:xfrm>
            <a:off x="511700" y="3440518"/>
            <a:ext cx="1138204" cy="137029"/>
            <a:chOff x="2473824" y="1847426"/>
            <a:chExt cx="1138204" cy="157758"/>
          </a:xfrm>
        </p:grpSpPr>
        <p:sp>
          <p:nvSpPr>
            <p:cNvPr id="390" name="직사각형 389"/>
            <p:cNvSpPr/>
            <p:nvPr/>
          </p:nvSpPr>
          <p:spPr>
            <a:xfrm>
              <a:off x="3258468" y="1847426"/>
              <a:ext cx="353560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한달</a:t>
              </a:r>
            </a:p>
          </p:txBody>
        </p:sp>
        <p:sp>
          <p:nvSpPr>
            <p:cNvPr id="391" name="직사각형 390"/>
            <p:cNvSpPr/>
            <p:nvPr/>
          </p:nvSpPr>
          <p:spPr>
            <a:xfrm>
              <a:off x="2826420" y="1847426"/>
              <a:ext cx="432047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일주일</a:t>
              </a:r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2473824" y="1847426"/>
              <a:ext cx="353560" cy="1577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금일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11700" y="2490418"/>
            <a:ext cx="3160298" cy="894463"/>
            <a:chOff x="511700" y="2490418"/>
            <a:chExt cx="3160298" cy="894463"/>
          </a:xfrm>
        </p:grpSpPr>
        <p:sp>
          <p:nvSpPr>
            <p:cNvPr id="356" name="직사각형 355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57" name="직선 연결선 356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직선 연결선 357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9" name="직사각형 358"/>
          <p:cNvSpPr/>
          <p:nvPr/>
        </p:nvSpPr>
        <p:spPr>
          <a:xfrm>
            <a:off x="2372376" y="2686877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지표설명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buzz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량</a:t>
            </a:r>
          </a:p>
        </p:txBody>
      </p:sp>
      <p:sp>
        <p:nvSpPr>
          <p:cNvPr id="360" name="직사각형 359"/>
          <p:cNvSpPr/>
          <p:nvPr/>
        </p:nvSpPr>
        <p:spPr>
          <a:xfrm>
            <a:off x="516041" y="2295947"/>
            <a:ext cx="569283" cy="1239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청년수당</a:t>
            </a:r>
          </a:p>
        </p:txBody>
      </p:sp>
      <p:sp>
        <p:nvSpPr>
          <p:cNvPr id="361" name="직사각형 360"/>
          <p:cNvSpPr/>
          <p:nvPr/>
        </p:nvSpPr>
        <p:spPr>
          <a:xfrm>
            <a:off x="1093891" y="2295947"/>
            <a:ext cx="569283" cy="1239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백남기</a:t>
            </a:r>
          </a:p>
        </p:txBody>
      </p:sp>
      <p:sp>
        <p:nvSpPr>
          <p:cNvPr id="362" name="직사각형 361"/>
          <p:cNvSpPr/>
          <p:nvPr/>
        </p:nvSpPr>
        <p:spPr>
          <a:xfrm>
            <a:off x="1665391" y="2295947"/>
            <a:ext cx="569283" cy="1239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송민순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3" name="직사각형 362"/>
          <p:cNvSpPr/>
          <p:nvPr/>
        </p:nvSpPr>
        <p:spPr>
          <a:xfrm>
            <a:off x="2235621" y="2295947"/>
            <a:ext cx="569283" cy="1239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개헌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4" name="직사각형 363"/>
          <p:cNvSpPr/>
          <p:nvPr/>
        </p:nvSpPr>
        <p:spPr>
          <a:xfrm>
            <a:off x="2372376" y="4098878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청년수당 관련 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여런동향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46" name="그룹 445"/>
          <p:cNvGrpSpPr/>
          <p:nvPr/>
        </p:nvGrpSpPr>
        <p:grpSpPr>
          <a:xfrm>
            <a:off x="3825842" y="2490418"/>
            <a:ext cx="3160298" cy="894463"/>
            <a:chOff x="511700" y="2490418"/>
            <a:chExt cx="3160298" cy="894463"/>
          </a:xfrm>
        </p:grpSpPr>
        <p:sp>
          <p:nvSpPr>
            <p:cNvPr id="447" name="직사각형 446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48" name="직선 연결선 447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직선 연결선 448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0" name="그룹 449"/>
          <p:cNvGrpSpPr/>
          <p:nvPr/>
        </p:nvGrpSpPr>
        <p:grpSpPr>
          <a:xfrm>
            <a:off x="7123245" y="2490418"/>
            <a:ext cx="3160298" cy="894463"/>
            <a:chOff x="511700" y="2490418"/>
            <a:chExt cx="3160298" cy="894463"/>
          </a:xfrm>
        </p:grpSpPr>
        <p:sp>
          <p:nvSpPr>
            <p:cNvPr id="451" name="직사각형 450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52" name="직선 연결선 451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직선 연결선 452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4" name="직사각형 453"/>
          <p:cNvSpPr/>
          <p:nvPr/>
        </p:nvSpPr>
        <p:spPr>
          <a:xfrm>
            <a:off x="5732214" y="2686877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지표설명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engagement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량</a:t>
            </a:r>
          </a:p>
        </p:txBody>
      </p:sp>
      <p:sp>
        <p:nvSpPr>
          <p:cNvPr id="455" name="직사각형 454"/>
          <p:cNvSpPr/>
          <p:nvPr/>
        </p:nvSpPr>
        <p:spPr>
          <a:xfrm>
            <a:off x="8910578" y="2686877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지표설명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sentiment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량</a:t>
            </a:r>
          </a:p>
        </p:txBody>
      </p:sp>
      <p:grpSp>
        <p:nvGrpSpPr>
          <p:cNvPr id="456" name="그룹 455"/>
          <p:cNvGrpSpPr/>
          <p:nvPr/>
        </p:nvGrpSpPr>
        <p:grpSpPr>
          <a:xfrm>
            <a:off x="3844342" y="3701118"/>
            <a:ext cx="2981999" cy="487904"/>
            <a:chOff x="489357" y="3721691"/>
            <a:chExt cx="2981999" cy="561711"/>
          </a:xfrm>
        </p:grpSpPr>
        <p:sp>
          <p:nvSpPr>
            <p:cNvPr id="457" name="직사각형 456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9" name="직사각형 458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460" name="직선 연결선 459"/>
          <p:cNvCxnSpPr/>
          <p:nvPr/>
        </p:nvCxnSpPr>
        <p:spPr>
          <a:xfrm>
            <a:off x="3856431" y="426374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1" name="그룹 460"/>
          <p:cNvGrpSpPr/>
          <p:nvPr/>
        </p:nvGrpSpPr>
        <p:grpSpPr>
          <a:xfrm>
            <a:off x="6826341" y="3663256"/>
            <a:ext cx="287329" cy="1569043"/>
            <a:chOff x="9883204" y="3796068"/>
            <a:chExt cx="287329" cy="1987038"/>
          </a:xfrm>
        </p:grpSpPr>
        <p:sp>
          <p:nvSpPr>
            <p:cNvPr id="462" name="AutoShape 38"/>
            <p:cNvSpPr>
              <a:spLocks noChangeArrowheads="1"/>
            </p:cNvSpPr>
            <p:nvPr/>
          </p:nvSpPr>
          <p:spPr bwMode="auto">
            <a:xfrm>
              <a:off x="9952621" y="3835308"/>
              <a:ext cx="144000" cy="194779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0" tIns="0" rIns="36000" bIns="0"/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3" name="TextBox 462"/>
            <p:cNvSpPr txBox="1"/>
            <p:nvPr/>
          </p:nvSpPr>
          <p:spPr>
            <a:xfrm>
              <a:off x="9883204" y="379606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464" name="그룹 463"/>
            <p:cNvGrpSpPr/>
            <p:nvPr/>
          </p:nvGrpSpPr>
          <p:grpSpPr>
            <a:xfrm>
              <a:off x="9883275" y="4020990"/>
              <a:ext cx="287258" cy="1762116"/>
              <a:chOff x="1113734" y="1284632"/>
              <a:chExt cx="287258" cy="1762116"/>
            </a:xfrm>
          </p:grpSpPr>
          <p:sp>
            <p:nvSpPr>
              <p:cNvPr id="465" name="TextBox 464"/>
              <p:cNvSpPr txBox="1"/>
              <p:nvPr/>
            </p:nvSpPr>
            <p:spPr>
              <a:xfrm>
                <a:off x="1113734" y="2831304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466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2847528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467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1284632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468" name="그룹 467"/>
          <p:cNvGrpSpPr/>
          <p:nvPr/>
        </p:nvGrpSpPr>
        <p:grpSpPr>
          <a:xfrm>
            <a:off x="3844342" y="4345382"/>
            <a:ext cx="2981999" cy="487904"/>
            <a:chOff x="489357" y="3721691"/>
            <a:chExt cx="2981999" cy="561711"/>
          </a:xfrm>
        </p:grpSpPr>
        <p:sp>
          <p:nvSpPr>
            <p:cNvPr id="469" name="직사각형 468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0" name="직사각형 469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472" name="직선 연결선 471"/>
          <p:cNvCxnSpPr/>
          <p:nvPr/>
        </p:nvCxnSpPr>
        <p:spPr>
          <a:xfrm>
            <a:off x="3856431" y="493297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3" name="그룹 472"/>
          <p:cNvGrpSpPr/>
          <p:nvPr/>
        </p:nvGrpSpPr>
        <p:grpSpPr>
          <a:xfrm>
            <a:off x="3844342" y="4970487"/>
            <a:ext cx="2981999" cy="267309"/>
            <a:chOff x="489357" y="3721691"/>
            <a:chExt cx="2981999" cy="307746"/>
          </a:xfrm>
        </p:grpSpPr>
        <p:sp>
          <p:nvSpPr>
            <p:cNvPr id="474" name="직사각형 473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489357" y="3921715"/>
              <a:ext cx="2981999" cy="10772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</a:t>
              </a:r>
              <a:r>
                <a:rPr lang="ko-KR" altLang="en-US" sz="700" dirty="0" smtClean="0"/>
                <a:t>’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76" name="직사각형 475"/>
          <p:cNvSpPr/>
          <p:nvPr/>
        </p:nvSpPr>
        <p:spPr>
          <a:xfrm>
            <a:off x="5698304" y="4098878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청년수당 관련 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여런동향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78" name="그룹 477"/>
          <p:cNvGrpSpPr/>
          <p:nvPr/>
        </p:nvGrpSpPr>
        <p:grpSpPr>
          <a:xfrm>
            <a:off x="7113599" y="3701118"/>
            <a:ext cx="2981999" cy="487904"/>
            <a:chOff x="489357" y="3721691"/>
            <a:chExt cx="2981999" cy="561711"/>
          </a:xfrm>
        </p:grpSpPr>
        <p:sp>
          <p:nvSpPr>
            <p:cNvPr id="479" name="직사각형 478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482" name="직선 연결선 481"/>
          <p:cNvCxnSpPr/>
          <p:nvPr/>
        </p:nvCxnSpPr>
        <p:spPr>
          <a:xfrm>
            <a:off x="7125688" y="426374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3" name="그룹 482"/>
          <p:cNvGrpSpPr/>
          <p:nvPr/>
        </p:nvGrpSpPr>
        <p:grpSpPr>
          <a:xfrm>
            <a:off x="10095598" y="3663256"/>
            <a:ext cx="287329" cy="1569043"/>
            <a:chOff x="9883204" y="3796068"/>
            <a:chExt cx="287329" cy="1987038"/>
          </a:xfrm>
        </p:grpSpPr>
        <p:sp>
          <p:nvSpPr>
            <p:cNvPr id="484" name="AutoShape 38"/>
            <p:cNvSpPr>
              <a:spLocks noChangeArrowheads="1"/>
            </p:cNvSpPr>
            <p:nvPr/>
          </p:nvSpPr>
          <p:spPr bwMode="auto">
            <a:xfrm>
              <a:off x="9952621" y="3835308"/>
              <a:ext cx="144000" cy="194779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0" tIns="0" rIns="36000" bIns="0"/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9883204" y="379606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486" name="그룹 485"/>
            <p:cNvGrpSpPr/>
            <p:nvPr/>
          </p:nvGrpSpPr>
          <p:grpSpPr>
            <a:xfrm>
              <a:off x="9883275" y="4020990"/>
              <a:ext cx="287258" cy="1762116"/>
              <a:chOff x="1113734" y="1284632"/>
              <a:chExt cx="287258" cy="1762116"/>
            </a:xfrm>
          </p:grpSpPr>
          <p:sp>
            <p:nvSpPr>
              <p:cNvPr id="487" name="TextBox 486"/>
              <p:cNvSpPr txBox="1"/>
              <p:nvPr/>
            </p:nvSpPr>
            <p:spPr>
              <a:xfrm>
                <a:off x="1113734" y="2831304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488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2847528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489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1284632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490" name="그룹 489"/>
          <p:cNvGrpSpPr/>
          <p:nvPr/>
        </p:nvGrpSpPr>
        <p:grpSpPr>
          <a:xfrm>
            <a:off x="7113599" y="4345382"/>
            <a:ext cx="2981999" cy="487904"/>
            <a:chOff x="489357" y="3721691"/>
            <a:chExt cx="2981999" cy="561711"/>
          </a:xfrm>
        </p:grpSpPr>
        <p:sp>
          <p:nvSpPr>
            <p:cNvPr id="491" name="직사각형 490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494" name="직선 연결선 493"/>
          <p:cNvCxnSpPr/>
          <p:nvPr/>
        </p:nvCxnSpPr>
        <p:spPr>
          <a:xfrm>
            <a:off x="7125688" y="493297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5" name="그룹 494"/>
          <p:cNvGrpSpPr/>
          <p:nvPr/>
        </p:nvGrpSpPr>
        <p:grpSpPr>
          <a:xfrm>
            <a:off x="7113599" y="4970487"/>
            <a:ext cx="2981999" cy="267309"/>
            <a:chOff x="489357" y="3721691"/>
            <a:chExt cx="2981999" cy="307746"/>
          </a:xfrm>
        </p:grpSpPr>
        <p:sp>
          <p:nvSpPr>
            <p:cNvPr id="496" name="직사각형 495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489357" y="3921715"/>
              <a:ext cx="2981999" cy="10772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</a:t>
              </a:r>
              <a:r>
                <a:rPr lang="ko-KR" altLang="en-US" sz="700" dirty="0" smtClean="0"/>
                <a:t>’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98" name="직사각형 497"/>
          <p:cNvSpPr/>
          <p:nvPr/>
        </p:nvSpPr>
        <p:spPr>
          <a:xfrm>
            <a:off x="8967561" y="4098878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청년수당 관련 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여런동향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00" name="Picture 7" descr="C:\Users\kimsy\Downloads\6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0"/>
          <a:stretch/>
        </p:blipFill>
        <p:spPr bwMode="auto">
          <a:xfrm>
            <a:off x="446888" y="1840798"/>
            <a:ext cx="1303072" cy="349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3" name="직사각형 502"/>
          <p:cNvSpPr/>
          <p:nvPr/>
        </p:nvSpPr>
        <p:spPr>
          <a:xfrm>
            <a:off x="455951" y="3007211"/>
            <a:ext cx="866775" cy="1381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4" name="타원 503"/>
          <p:cNvSpPr/>
          <p:nvPr/>
        </p:nvSpPr>
        <p:spPr>
          <a:xfrm>
            <a:off x="330555" y="2935203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0158" y="3379876"/>
            <a:ext cx="443292" cy="10627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7062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76470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시민참여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자유제안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천만상상오아시스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목록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서울제안공모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천만상상오아시스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응답소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다산콜센터</a:t>
                      </a:r>
                      <a:r>
                        <a:rPr lang="en-US" altLang="ko-KR" sz="900" dirty="0" smtClean="0"/>
                        <a:t>) – </a:t>
                      </a: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" name="직사각형 276"/>
          <p:cNvSpPr/>
          <p:nvPr/>
        </p:nvSpPr>
        <p:spPr>
          <a:xfrm>
            <a:off x="436385" y="2039668"/>
            <a:ext cx="331369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시민제안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5" name="직사각형 294"/>
          <p:cNvSpPr/>
          <p:nvPr/>
        </p:nvSpPr>
        <p:spPr>
          <a:xfrm>
            <a:off x="3750818" y="2042390"/>
            <a:ext cx="329755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시민제안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9" name="직사각형 118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9" name="그룹 12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32" name="직사각형 13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3" name="그룹 13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4" name="그룹 13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35" name="직사각형 13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7" name="그룹 13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6" name="그룹 15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8" name="직사각형 15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9" name="타원 15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8" name="그룹 13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1" name="그룹 15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타원 15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2" name="직사각형 15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9" name="타원 14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직사각형 14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4" name="직선 연결선 163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시민참여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7048377" y="2042390"/>
            <a:ext cx="3325195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~2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자유제안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천만상상오아시스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서울제안공모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응답소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다산콜센터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13" name="그룹 512"/>
          <p:cNvGrpSpPr/>
          <p:nvPr/>
        </p:nvGrpSpPr>
        <p:grpSpPr>
          <a:xfrm>
            <a:off x="567195" y="2286001"/>
            <a:ext cx="3058679" cy="1318352"/>
            <a:chOff x="567195" y="4087587"/>
            <a:chExt cx="3058679" cy="1025525"/>
          </a:xfrm>
        </p:grpSpPr>
        <p:pic>
          <p:nvPicPr>
            <p:cNvPr id="514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754" y="4103693"/>
              <a:ext cx="3022120" cy="1009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5" name="그룹 514"/>
            <p:cNvGrpSpPr/>
            <p:nvPr/>
          </p:nvGrpSpPr>
          <p:grpSpPr>
            <a:xfrm>
              <a:off x="567195" y="4087587"/>
              <a:ext cx="3035539" cy="1025525"/>
              <a:chOff x="511700" y="2490418"/>
              <a:chExt cx="3160298" cy="894463"/>
            </a:xfrm>
          </p:grpSpPr>
          <p:sp>
            <p:nvSpPr>
              <p:cNvPr id="516" name="직사각형 515"/>
              <p:cNvSpPr/>
              <p:nvPr/>
            </p:nvSpPr>
            <p:spPr>
              <a:xfrm>
                <a:off x="511700" y="2490418"/>
                <a:ext cx="3160298" cy="89446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17" name="직선 연결선 516"/>
              <p:cNvCxnSpPr/>
              <p:nvPr/>
            </p:nvCxnSpPr>
            <p:spPr>
              <a:xfrm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직선 연결선 517"/>
              <p:cNvCxnSpPr/>
              <p:nvPr/>
            </p:nvCxnSpPr>
            <p:spPr>
              <a:xfrm flipH="1"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9" name="직사각형 518"/>
          <p:cNvSpPr/>
          <p:nvPr/>
        </p:nvSpPr>
        <p:spPr>
          <a:xfrm>
            <a:off x="2328730" y="2709212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제안목록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06" y="2556711"/>
            <a:ext cx="3078097" cy="1515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0" name="그룹 99"/>
          <p:cNvGrpSpPr/>
          <p:nvPr/>
        </p:nvGrpSpPr>
        <p:grpSpPr>
          <a:xfrm>
            <a:off x="7218908" y="2329370"/>
            <a:ext cx="2672667" cy="155117"/>
            <a:chOff x="2473824" y="1847426"/>
            <a:chExt cx="1837242" cy="157758"/>
          </a:xfrm>
        </p:grpSpPr>
        <p:sp>
          <p:nvSpPr>
            <p:cNvPr id="101" name="직사각형 100"/>
            <p:cNvSpPr/>
            <p:nvPr/>
          </p:nvSpPr>
          <p:spPr>
            <a:xfrm>
              <a:off x="3258468" y="1847426"/>
              <a:ext cx="353560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instagram</a:t>
              </a:r>
              <a:endParaRPr lang="ko-KR" altLang="en-US" sz="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2826420" y="1847426"/>
              <a:ext cx="432047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facebook</a:t>
              </a:r>
              <a:endParaRPr lang="ko-KR" altLang="en-US" sz="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2473824" y="1847426"/>
              <a:ext cx="353560" cy="1577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twitter</a:t>
              </a:r>
              <a:endParaRPr lang="ko-KR" altLang="en-US" sz="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3616875" y="1847426"/>
              <a:ext cx="353560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flckr</a:t>
              </a:r>
              <a:endParaRPr lang="ko-KR" altLang="en-US" sz="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3957506" y="1847426"/>
              <a:ext cx="353560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youtube</a:t>
              </a:r>
              <a:endParaRPr lang="ko-KR" altLang="en-US" sz="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0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20"/>
          <a:stretch/>
        </p:blipFill>
        <p:spPr bwMode="auto">
          <a:xfrm>
            <a:off x="7178906" y="4172227"/>
            <a:ext cx="3078097" cy="93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직사각형 106"/>
          <p:cNvSpPr/>
          <p:nvPr/>
        </p:nvSpPr>
        <p:spPr>
          <a:xfrm>
            <a:off x="490158" y="3379876"/>
            <a:ext cx="443292" cy="10627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90753" y="3904657"/>
            <a:ext cx="181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청년활동지원사업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어떻게 생각하세요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876505" y="4457468"/>
            <a:ext cx="2385138" cy="672354"/>
            <a:chOff x="4113690" y="2914615"/>
            <a:chExt cx="1266440" cy="466949"/>
          </a:xfrm>
        </p:grpSpPr>
        <p:pic>
          <p:nvPicPr>
            <p:cNvPr id="117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" t="735" r="36117" b="45990"/>
            <a:stretch/>
          </p:blipFill>
          <p:spPr bwMode="auto">
            <a:xfrm>
              <a:off x="4123001" y="2914615"/>
              <a:ext cx="1239074" cy="181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690" y="3163484"/>
              <a:ext cx="1266440" cy="218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999337" y="4450676"/>
            <a:ext cx="1955663" cy="118282"/>
            <a:chOff x="4399149" y="2983916"/>
            <a:chExt cx="1265543" cy="118282"/>
          </a:xfrm>
        </p:grpSpPr>
        <p:sp>
          <p:nvSpPr>
            <p:cNvPr id="122" name="모서리가 둥근 직사각형 121"/>
            <p:cNvSpPr/>
            <p:nvPr/>
          </p:nvSpPr>
          <p:spPr>
            <a:xfrm>
              <a:off x="4399149" y="2983916"/>
              <a:ext cx="907110" cy="11828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찬성</a:t>
              </a:r>
            </a:p>
          </p:txBody>
        </p:sp>
        <p:sp>
          <p:nvSpPr>
            <p:cNvPr id="123" name="모서리가 둥근 직사각형 122"/>
            <p:cNvSpPr/>
            <p:nvPr/>
          </p:nvSpPr>
          <p:spPr>
            <a:xfrm>
              <a:off x="5220156" y="2983916"/>
              <a:ext cx="444536" cy="11828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ko-KR" altLang="en-US" sz="8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반대</a:t>
              </a:r>
            </a:p>
          </p:txBody>
        </p:sp>
      </p:grpSp>
      <p:sp>
        <p:nvSpPr>
          <p:cNvPr id="124" name="직사각형 123"/>
          <p:cNvSpPr/>
          <p:nvPr/>
        </p:nvSpPr>
        <p:spPr>
          <a:xfrm>
            <a:off x="436385" y="3665678"/>
            <a:ext cx="331369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시민토론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378148" y="1840798"/>
            <a:ext cx="1419405" cy="3491578"/>
            <a:chOff x="-1250353" y="1840798"/>
            <a:chExt cx="1419405" cy="3491578"/>
          </a:xfrm>
        </p:grpSpPr>
        <p:pic>
          <p:nvPicPr>
            <p:cNvPr id="126" name="Picture 7" descr="C:\Users\kimsy\Downloads\66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00"/>
            <a:stretch/>
          </p:blipFill>
          <p:spPr bwMode="auto">
            <a:xfrm>
              <a:off x="-1134020" y="1840798"/>
              <a:ext cx="1303072" cy="3491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직사각형 129"/>
            <p:cNvSpPr/>
            <p:nvPr/>
          </p:nvSpPr>
          <p:spPr>
            <a:xfrm>
              <a:off x="-1124957" y="3176516"/>
              <a:ext cx="866775" cy="1381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-1250353" y="3176516"/>
              <a:ext cx="159603" cy="138159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7" name="직사각형 166"/>
          <p:cNvSpPr/>
          <p:nvPr/>
        </p:nvSpPr>
        <p:spPr>
          <a:xfrm>
            <a:off x="3750818" y="3665677"/>
            <a:ext cx="329755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응답소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8" name="그룹 177"/>
          <p:cNvGrpSpPr/>
          <p:nvPr/>
        </p:nvGrpSpPr>
        <p:grpSpPr>
          <a:xfrm>
            <a:off x="5347932" y="2329370"/>
            <a:ext cx="1448319" cy="1145229"/>
            <a:chOff x="2016889" y="4092879"/>
            <a:chExt cx="1448319" cy="1145229"/>
          </a:xfrm>
        </p:grpSpPr>
        <p:sp>
          <p:nvSpPr>
            <p:cNvPr id="179" name="직사각형 178"/>
            <p:cNvSpPr/>
            <p:nvPr/>
          </p:nvSpPr>
          <p:spPr>
            <a:xfrm>
              <a:off x="2069061" y="4092879"/>
              <a:ext cx="1396147" cy="11260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0" name="직선 연결선 179"/>
            <p:cNvCxnSpPr/>
            <p:nvPr/>
          </p:nvCxnSpPr>
          <p:spPr>
            <a:xfrm>
              <a:off x="2076692" y="4143758"/>
              <a:ext cx="1375383" cy="10786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 flipH="1">
              <a:off x="2016889" y="4104687"/>
              <a:ext cx="1435186" cy="11334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그룹 181"/>
          <p:cNvGrpSpPr/>
          <p:nvPr/>
        </p:nvGrpSpPr>
        <p:grpSpPr>
          <a:xfrm>
            <a:off x="3830452" y="2329370"/>
            <a:ext cx="1448319" cy="1145229"/>
            <a:chOff x="2016889" y="4092879"/>
            <a:chExt cx="1448319" cy="1145229"/>
          </a:xfrm>
        </p:grpSpPr>
        <p:sp>
          <p:nvSpPr>
            <p:cNvPr id="183" name="직사각형 182"/>
            <p:cNvSpPr/>
            <p:nvPr/>
          </p:nvSpPr>
          <p:spPr>
            <a:xfrm>
              <a:off x="2069061" y="4092879"/>
              <a:ext cx="1396147" cy="11260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4" name="직선 연결선 183"/>
            <p:cNvCxnSpPr/>
            <p:nvPr/>
          </p:nvCxnSpPr>
          <p:spPr>
            <a:xfrm>
              <a:off x="2076692" y="4143758"/>
              <a:ext cx="1375383" cy="10786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 flipH="1">
              <a:off x="2016889" y="4104687"/>
              <a:ext cx="1435186" cy="11334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그룹 185"/>
          <p:cNvGrpSpPr/>
          <p:nvPr/>
        </p:nvGrpSpPr>
        <p:grpSpPr>
          <a:xfrm>
            <a:off x="5347932" y="4015435"/>
            <a:ext cx="1448319" cy="1145229"/>
            <a:chOff x="2016889" y="4092879"/>
            <a:chExt cx="1448319" cy="1145229"/>
          </a:xfrm>
        </p:grpSpPr>
        <p:sp>
          <p:nvSpPr>
            <p:cNvPr id="187" name="직사각형 186"/>
            <p:cNvSpPr/>
            <p:nvPr/>
          </p:nvSpPr>
          <p:spPr>
            <a:xfrm>
              <a:off x="2069061" y="4092879"/>
              <a:ext cx="1396147" cy="11260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8" name="직선 연결선 187"/>
            <p:cNvCxnSpPr/>
            <p:nvPr/>
          </p:nvCxnSpPr>
          <p:spPr>
            <a:xfrm>
              <a:off x="2076692" y="4143758"/>
              <a:ext cx="1375383" cy="10786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 flipH="1">
              <a:off x="2016889" y="4104687"/>
              <a:ext cx="1435186" cy="11334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그룹 189"/>
          <p:cNvGrpSpPr/>
          <p:nvPr/>
        </p:nvGrpSpPr>
        <p:grpSpPr>
          <a:xfrm>
            <a:off x="3830452" y="4015435"/>
            <a:ext cx="1448319" cy="1145229"/>
            <a:chOff x="2016889" y="4092879"/>
            <a:chExt cx="1448319" cy="1145229"/>
          </a:xfrm>
        </p:grpSpPr>
        <p:sp>
          <p:nvSpPr>
            <p:cNvPr id="191" name="직사각형 190"/>
            <p:cNvSpPr/>
            <p:nvPr/>
          </p:nvSpPr>
          <p:spPr>
            <a:xfrm>
              <a:off x="2069061" y="4092879"/>
              <a:ext cx="1396147" cy="11260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92" name="직선 연결선 191"/>
            <p:cNvCxnSpPr/>
            <p:nvPr/>
          </p:nvCxnSpPr>
          <p:spPr>
            <a:xfrm>
              <a:off x="2076692" y="4143758"/>
              <a:ext cx="1375383" cy="10786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/>
            <p:nvPr/>
          </p:nvCxnSpPr>
          <p:spPr>
            <a:xfrm flipH="1">
              <a:off x="2016889" y="4104687"/>
              <a:ext cx="1435186" cy="11334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/>
          <p:cNvSpPr/>
          <p:nvPr/>
        </p:nvSpPr>
        <p:spPr>
          <a:xfrm>
            <a:off x="4194572" y="2709212"/>
            <a:ext cx="720080" cy="35133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ko-KR" altLang="en-US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5705485" y="2709212"/>
            <a:ext cx="720080" cy="35133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ko-KR" altLang="en-US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4194572" y="4457468"/>
            <a:ext cx="720080" cy="35133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ko-KR" altLang="en-US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5705485" y="4457468"/>
            <a:ext cx="720080" cy="35133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ko-KR" altLang="en-US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155012" y="1158928"/>
            <a:ext cx="2195759" cy="4113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보완필요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525496" y="3379876"/>
            <a:ext cx="560354" cy="9472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88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46500" y="2700511"/>
            <a:ext cx="3888432" cy="12961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공통기능설명</a:t>
            </a:r>
            <a:endParaRPr lang="en-US" altLang="ko-KR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음성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메신저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화상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영상통화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키네틱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273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25330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공통기능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영상전화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메신저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81312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음성인식 터치 </a:t>
                      </a:r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smtClean="0"/>
                        <a:t>지도확대</a:t>
                      </a:r>
                      <a:r>
                        <a:rPr lang="en-US" altLang="ko-KR" sz="900" dirty="0" smtClean="0"/>
                        <a:t>” </a:t>
                      </a:r>
                      <a:r>
                        <a:rPr lang="ko-KR" altLang="en-US" sz="900" dirty="0" err="1" smtClean="0"/>
                        <a:t>정방향</a:t>
                      </a:r>
                      <a:r>
                        <a:rPr lang="ko-KR" altLang="en-US" sz="900" dirty="0" smtClean="0"/>
                        <a:t> 지도 확대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담당자연결 버튼 터치 </a:t>
                      </a:r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smtClean="0"/>
                        <a:t>영상전화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음성전화</a:t>
                      </a:r>
                      <a:r>
                        <a:rPr lang="en-US" altLang="ko-KR" sz="900" dirty="0" smtClean="0"/>
                        <a:t>” </a:t>
                      </a:r>
                      <a:r>
                        <a:rPr lang="ko-KR" altLang="en-US" sz="900" dirty="0" smtClean="0"/>
                        <a:t>화면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음성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영상전화 팝업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즐겨찾기</a:t>
                      </a:r>
                      <a:r>
                        <a:rPr lang="ko-KR" altLang="en-US" sz="900" dirty="0" smtClean="0"/>
                        <a:t>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통합검색 창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8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"/>
          <a:stretch/>
        </p:blipFill>
        <p:spPr bwMode="auto">
          <a:xfrm>
            <a:off x="444511" y="1817231"/>
            <a:ext cx="6621461" cy="372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9" name="그룹 68"/>
          <p:cNvGrpSpPr/>
          <p:nvPr/>
        </p:nvGrpSpPr>
        <p:grpSpPr>
          <a:xfrm>
            <a:off x="430880" y="1781034"/>
            <a:ext cx="9956381" cy="3765123"/>
            <a:chOff x="430880" y="1781034"/>
            <a:chExt cx="9956381" cy="3765123"/>
          </a:xfrm>
        </p:grpSpPr>
        <p:cxnSp>
          <p:nvCxnSpPr>
            <p:cNvPr id="70" name="직선 연결선 69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25" y="4499264"/>
            <a:ext cx="1346760" cy="7043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xtLst/>
        </p:spPr>
      </p:pic>
      <p:sp>
        <p:nvSpPr>
          <p:cNvPr id="128" name="타원 127"/>
          <p:cNvSpPr/>
          <p:nvPr/>
        </p:nvSpPr>
        <p:spPr>
          <a:xfrm>
            <a:off x="2106340" y="347701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2" name="그룹 131"/>
          <p:cNvGrpSpPr/>
          <p:nvPr/>
        </p:nvGrpSpPr>
        <p:grpSpPr>
          <a:xfrm>
            <a:off x="7218908" y="3987146"/>
            <a:ext cx="3029992" cy="1175217"/>
            <a:chOff x="7218908" y="3954121"/>
            <a:chExt cx="893428" cy="690606"/>
          </a:xfrm>
        </p:grpSpPr>
        <p:sp>
          <p:nvSpPr>
            <p:cNvPr id="140" name="직사각형 139"/>
            <p:cNvSpPr/>
            <p:nvPr/>
          </p:nvSpPr>
          <p:spPr>
            <a:xfrm>
              <a:off x="7218908" y="3954121"/>
              <a:ext cx="893428" cy="6906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1" name="직선 연결선 140"/>
            <p:cNvCxnSpPr/>
            <p:nvPr/>
          </p:nvCxnSpPr>
          <p:spPr>
            <a:xfrm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/>
            <p:cNvCxnSpPr/>
            <p:nvPr/>
          </p:nvCxnSpPr>
          <p:spPr>
            <a:xfrm flipH="1"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직사각형 142"/>
          <p:cNvSpPr/>
          <p:nvPr/>
        </p:nvSpPr>
        <p:spPr>
          <a:xfrm>
            <a:off x="7722965" y="4430114"/>
            <a:ext cx="1999662" cy="2982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사고유형별 발생현황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인명피해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재산피해 등 시각화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7057289" y="2041381"/>
            <a:ext cx="3329971" cy="170505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대응현황 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7087426" y="2420377"/>
            <a:ext cx="2101576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서울역 도로함몰 누수사고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목동아파트 화재 인명피해 발생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김포공항 지하철 스크린도어 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풍납동 돌풍으로 인한 인명피해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버스전복으로 인한 대형화재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한강공원 홍수로 인한 침수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광화문 집회 부상자 발생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8930539" y="2417999"/>
            <a:ext cx="792088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도로침하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기상재난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기상재난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집회행사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764159" y="2413001"/>
            <a:ext cx="490711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</a:t>
            </a:r>
            <a:r>
              <a:rPr lang="ko-KR" altLang="en-US" sz="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료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8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065" y="3540859"/>
            <a:ext cx="227182" cy="105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" name="직사각형 163"/>
          <p:cNvSpPr/>
          <p:nvPr/>
        </p:nvSpPr>
        <p:spPr>
          <a:xfrm>
            <a:off x="7099539" y="2268234"/>
            <a:ext cx="1775553" cy="140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사고명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9592575" y="2268233"/>
            <a:ext cx="731000" cy="1407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대응현황</a:t>
            </a:r>
          </a:p>
        </p:txBody>
      </p:sp>
      <p:sp>
        <p:nvSpPr>
          <p:cNvPr id="167" name="직사각형 166"/>
          <p:cNvSpPr/>
          <p:nvPr/>
        </p:nvSpPr>
        <p:spPr>
          <a:xfrm>
            <a:off x="8878783" y="2268234"/>
            <a:ext cx="716389" cy="140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사고유형</a:t>
            </a:r>
          </a:p>
        </p:txBody>
      </p:sp>
      <p:grpSp>
        <p:nvGrpSpPr>
          <p:cNvPr id="179" name="그룹 178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80" name="직사각형 17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83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4" name="그룹 183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85" name="직사각형 184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86" name="그룹 185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87" name="직사각형 186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8" name="직사각형 187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89" name="그룹 188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08" name="그룹 20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10" name="직사각형 20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11" name="타원 210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12" name="직사각형 211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09" name="직사각형 20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90" name="그룹 189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03" name="그룹 20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05" name="직사각형 20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06" name="타원 20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07" name="직사각형 20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04" name="직사각형 20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91" name="그룹 190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98" name="그룹 19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00" name="직사각형 19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01" name="타원 200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02" name="직사각형 201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99" name="직사각형 19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92" name="그룹 191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93" name="그룹 19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95" name="직사각형 19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96" name="타원 19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97" name="직사각형 19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94" name="직사각형 19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213" name="직사각형 212"/>
          <p:cNvSpPr/>
          <p:nvPr/>
        </p:nvSpPr>
        <p:spPr>
          <a:xfrm>
            <a:off x="7064375" y="3714217"/>
            <a:ext cx="3329971" cy="17443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통계</a:t>
            </a:r>
          </a:p>
        </p:txBody>
      </p:sp>
      <p:sp>
        <p:nvSpPr>
          <p:cNvPr id="214" name="직사각형 213"/>
          <p:cNvSpPr/>
          <p:nvPr/>
        </p:nvSpPr>
        <p:spPr>
          <a:xfrm>
            <a:off x="75422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전체 예산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5038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5035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집행</a:t>
            </a:r>
            <a:endParaRPr lang="ko-KR" altLang="en-US" sz="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7885424" y="5337846"/>
            <a:ext cx="315178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7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</a:p>
        </p:txBody>
      </p:sp>
      <p:sp>
        <p:nvSpPr>
          <p:cNvPr id="216" name="직사각형 215"/>
          <p:cNvSpPr/>
          <p:nvPr/>
        </p:nvSpPr>
        <p:spPr>
          <a:xfrm>
            <a:off x="78671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더보</a:t>
            </a:r>
            <a:r>
              <a:rPr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endParaRPr lang="ko-KR" altLang="en-US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4" y="5087498"/>
            <a:ext cx="2667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7" name="타원 226"/>
          <p:cNvSpPr/>
          <p:nvPr/>
        </p:nvSpPr>
        <p:spPr>
          <a:xfrm>
            <a:off x="526447" y="492789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7" name="Picture 2" descr="C:\Users\kimsy\Desktop\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56" y="2959487"/>
            <a:ext cx="291323" cy="118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950" y="3652506"/>
            <a:ext cx="3314073" cy="1781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" name="타원 97"/>
          <p:cNvSpPr/>
          <p:nvPr/>
        </p:nvSpPr>
        <p:spPr>
          <a:xfrm>
            <a:off x="3860333" y="368903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15"/>
          <a:stretch/>
        </p:blipFill>
        <p:spPr bwMode="auto">
          <a:xfrm>
            <a:off x="7111470" y="3598470"/>
            <a:ext cx="3159249" cy="1828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타원 105"/>
          <p:cNvSpPr/>
          <p:nvPr/>
        </p:nvSpPr>
        <p:spPr>
          <a:xfrm>
            <a:off x="7569671" y="367969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21" y="2025736"/>
            <a:ext cx="3269927" cy="337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" name="그룹 109"/>
          <p:cNvGrpSpPr/>
          <p:nvPr/>
        </p:nvGrpSpPr>
        <p:grpSpPr>
          <a:xfrm>
            <a:off x="4733798" y="1158928"/>
            <a:ext cx="2154387" cy="1668127"/>
            <a:chOff x="1625790" y="3347891"/>
            <a:chExt cx="2154387" cy="16681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1" name="사각형 설명선 110"/>
            <p:cNvSpPr/>
            <p:nvPr/>
          </p:nvSpPr>
          <p:spPr>
            <a:xfrm>
              <a:off x="1625790" y="3347891"/>
              <a:ext cx="2154387" cy="1668127"/>
            </a:xfrm>
            <a:prstGeom prst="wedgeRectCallout">
              <a:avLst>
                <a:gd name="adj1" fmla="val -31185"/>
                <a:gd name="adj2" fmla="val 7374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640497" y="3354729"/>
              <a:ext cx="2139680" cy="21776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서울역 도로함몰로 인한 누수사고 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640498" y="3584803"/>
              <a:ext cx="17775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일시</a:t>
              </a:r>
              <a:r>
                <a:rPr lang="en-US" altLang="ko-KR" sz="800" dirty="0">
                  <a:latin typeface="+mn-lt"/>
                  <a:ea typeface="나눔고딕" panose="020D0604000000000000" pitchFamily="50" charset="-127"/>
                </a:rPr>
                <a:t>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 2015-12-30  12:00</a:t>
              </a: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서울역 도로함몰 및 하수관 파열로 양방향 통제 중이며 인명피해 발생</a:t>
              </a:r>
              <a:endParaRPr lang="en-US" altLang="ko-KR" sz="800" dirty="0" smtClean="0">
                <a:latin typeface="+mn-lt"/>
                <a:ea typeface="나눔고딕" panose="020D0604000000000000" pitchFamily="50" charset="-127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최종수정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: 2016-11-03 13:23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640498" y="4302238"/>
              <a:ext cx="17775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현장대응 도로교통과 홍길동 </a:t>
              </a:r>
              <a:r>
                <a:rPr lang="ko-KR" altLang="en-US" sz="800" dirty="0" err="1" smtClean="0">
                  <a:latin typeface="+mn-lt"/>
                  <a:ea typeface="나눔고딕" panose="020D0604000000000000" pitchFamily="50" charset="-127"/>
                </a:rPr>
                <a:t>주무관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716850" y="4612724"/>
              <a:ext cx="632578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현장영상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410929" y="4612724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담당자연결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191979" y="4612724"/>
              <a:ext cx="531049" cy="2462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자세히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640497" y="3347891"/>
              <a:ext cx="2139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X</a:t>
              </a:r>
              <a:endParaRPr lang="ko-KR" altLang="en-US" sz="9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endParaRPr>
            </a:p>
          </p:txBody>
        </p:sp>
      </p:grpSp>
      <p:sp>
        <p:nvSpPr>
          <p:cNvPr id="119" name="타원 118"/>
          <p:cNvSpPr/>
          <p:nvPr/>
        </p:nvSpPr>
        <p:spPr>
          <a:xfrm>
            <a:off x="6485709" y="191405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1865938" y="2096310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749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67025" y="1762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7824" y="180231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메뉴구성도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337386"/>
              </p:ext>
            </p:extLst>
          </p:nvPr>
        </p:nvGraphicFramePr>
        <p:xfrm>
          <a:off x="594172" y="4212678"/>
          <a:ext cx="9649072" cy="26734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72"/>
                <a:gridCol w="7128792"/>
                <a:gridCol w="1872208"/>
              </a:tblGrid>
              <a:tr h="277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순위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메뉴 명명 규칙 및 용어정의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비고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77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/>
                        <a:t>대상 시스템에서 사용하는 용어를 메뉴이름으로 사용한다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algn="l" latinLnBrk="1"/>
                      <a:r>
                        <a:rPr lang="ko-KR" altLang="en-US" sz="900" dirty="0" smtClean="0"/>
                        <a:t>예</a:t>
                      </a:r>
                      <a:r>
                        <a:rPr lang="en-US" altLang="ko-KR" sz="900" dirty="0" smtClean="0"/>
                        <a:t>) TOPIS</a:t>
                      </a:r>
                      <a:r>
                        <a:rPr lang="ko-KR" altLang="en-US" sz="900" dirty="0" smtClean="0"/>
                        <a:t>에서 제공하는 데이터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버스정보</a:t>
                      </a:r>
                      <a:r>
                        <a:rPr lang="en-US" altLang="ko-KR" sz="900" dirty="0" smtClean="0"/>
                        <a:t>(X) </a:t>
                      </a:r>
                      <a:r>
                        <a:rPr lang="ko-KR" altLang="en-US" sz="900" dirty="0" smtClean="0"/>
                        <a:t>버스</a:t>
                      </a:r>
                      <a:r>
                        <a:rPr lang="en-US" altLang="ko-KR" sz="900" dirty="0" smtClean="0"/>
                        <a:t>(O) , </a:t>
                      </a:r>
                      <a:r>
                        <a:rPr lang="ko-KR" altLang="en-US" sz="900" dirty="0" smtClean="0"/>
                        <a:t>지하철정보</a:t>
                      </a:r>
                      <a:r>
                        <a:rPr lang="en-US" altLang="ko-KR" sz="900" dirty="0" smtClean="0"/>
                        <a:t>(X)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지하철</a:t>
                      </a:r>
                      <a:r>
                        <a:rPr lang="en-US" altLang="ko-KR" sz="900" baseline="0" dirty="0" smtClean="0"/>
                        <a:t>(O)</a:t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     </a:t>
                      </a:r>
                      <a:r>
                        <a:rPr lang="ko-KR" altLang="en-US" sz="900" baseline="0" dirty="0" smtClean="0"/>
                        <a:t>자동기상관측시스템 </a:t>
                      </a:r>
                      <a:r>
                        <a:rPr lang="en-US" altLang="ko-KR" sz="900" baseline="0" dirty="0" smtClean="0"/>
                        <a:t>: </a:t>
                      </a:r>
                      <a:r>
                        <a:rPr lang="ko-KR" altLang="en-US" sz="900" baseline="0" dirty="0" smtClean="0"/>
                        <a:t>기상현황</a:t>
                      </a:r>
                      <a:r>
                        <a:rPr lang="en-US" altLang="ko-KR" sz="900" baseline="0" dirty="0" smtClean="0"/>
                        <a:t>(O) </a:t>
                      </a:r>
                      <a:r>
                        <a:rPr lang="ko-KR" altLang="en-US" sz="900" baseline="0" dirty="0" smtClean="0"/>
                        <a:t>기상정보</a:t>
                      </a:r>
                      <a:r>
                        <a:rPr lang="en-US" altLang="ko-KR" sz="900" baseline="0" dirty="0" smtClean="0"/>
                        <a:t>(X)</a:t>
                      </a:r>
                    </a:p>
                    <a:p>
                      <a:pPr algn="l" latinLnBrk="1"/>
                      <a:r>
                        <a:rPr lang="en-US" altLang="ko-KR" sz="900" baseline="0" dirty="0" smtClean="0"/>
                        <a:t>     </a:t>
                      </a:r>
                      <a:r>
                        <a:rPr lang="ko-KR" altLang="en-US" sz="900" baseline="0" dirty="0" smtClean="0"/>
                        <a:t>대기환경정보 </a:t>
                      </a:r>
                      <a:r>
                        <a:rPr lang="en-US" altLang="ko-KR" sz="900" baseline="0" dirty="0" smtClean="0"/>
                        <a:t>: </a:t>
                      </a:r>
                      <a:r>
                        <a:rPr lang="ko-KR" altLang="en-US" sz="900" baseline="0" dirty="0" smtClean="0"/>
                        <a:t>대기환경정보</a:t>
                      </a:r>
                      <a:r>
                        <a:rPr lang="en-US" altLang="ko-KR" sz="900" baseline="0" dirty="0" smtClean="0"/>
                        <a:t>(O) </a:t>
                      </a:r>
                      <a:r>
                        <a:rPr lang="ko-KR" altLang="en-US" sz="900" baseline="0" dirty="0" err="1" smtClean="0"/>
                        <a:t>대기질현황</a:t>
                      </a:r>
                      <a:r>
                        <a:rPr lang="en-US" altLang="ko-KR" sz="900" baseline="0" dirty="0" smtClean="0"/>
                        <a:t>(X)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77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두개</a:t>
                      </a:r>
                      <a:r>
                        <a:rPr lang="ko-KR" altLang="en-US" sz="900" dirty="0" smtClean="0"/>
                        <a:t> 이상의 유사한 데이터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정보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가 조합되는 경우 데이터의 양과 중요도에 따라 모두 표기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가운데점으로</a:t>
                      </a:r>
                      <a:r>
                        <a:rPr lang="ko-KR" altLang="en-US" sz="900" dirty="0" smtClean="0"/>
                        <a:t> 구분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하거나 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ko-KR" altLang="en-US" sz="900" dirty="0" smtClean="0"/>
                        <a:t>통합용어를 사용하는 경우 </a:t>
                      </a:r>
                      <a:r>
                        <a:rPr lang="ko-KR" altLang="en-US" sz="900" dirty="0" err="1" smtClean="0"/>
                        <a:t>분류체계명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중분류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을 사용한다</a:t>
                      </a:r>
                      <a:r>
                        <a:rPr lang="en-US" altLang="ko-KR" sz="900" dirty="0" smtClean="0"/>
                        <a:t>. </a:t>
                      </a:r>
                      <a:br>
                        <a:rPr lang="en-US" altLang="ko-KR" sz="900" dirty="0" smtClean="0"/>
                      </a:br>
                      <a:r>
                        <a:rPr lang="ko-KR" altLang="en-US" sz="900" dirty="0" smtClean="0"/>
                        <a:t>예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모두 표기 시 </a:t>
                      </a:r>
                      <a:r>
                        <a:rPr lang="en-US" altLang="ko-KR" sz="900" dirty="0" smtClean="0"/>
                        <a:t>:</a:t>
                      </a:r>
                      <a:r>
                        <a:rPr lang="ko-KR" altLang="en-US" sz="900" dirty="0" smtClean="0"/>
                        <a:t> 기상현황 </a:t>
                      </a:r>
                      <a:r>
                        <a:rPr lang="en-US" altLang="ko-KR" sz="900" dirty="0" smtClean="0"/>
                        <a:t>+ </a:t>
                      </a:r>
                      <a:r>
                        <a:rPr lang="ko-KR" altLang="en-US" sz="900" dirty="0" smtClean="0"/>
                        <a:t>대기환경정보 </a:t>
                      </a:r>
                      <a:r>
                        <a:rPr lang="en-US" altLang="ko-KR" sz="900" dirty="0" smtClean="0"/>
                        <a:t>= </a:t>
                      </a:r>
                      <a:r>
                        <a:rPr lang="ko-KR" altLang="en-US" sz="900" dirty="0" smtClean="0"/>
                        <a:t>기상현황</a:t>
                      </a:r>
                      <a:r>
                        <a:rPr lang="en-US" altLang="ko-KR" sz="900" dirty="0" smtClean="0"/>
                        <a:t>〮</a:t>
                      </a:r>
                      <a:r>
                        <a:rPr lang="ko-KR" altLang="en-US" sz="900" dirty="0" smtClean="0"/>
                        <a:t>대기환경 또는 기상</a:t>
                      </a:r>
                      <a:r>
                        <a:rPr lang="en-US" altLang="ko-KR" sz="900" dirty="0" smtClean="0"/>
                        <a:t>〮</a:t>
                      </a:r>
                      <a:r>
                        <a:rPr lang="ko-KR" altLang="en-US" sz="900" dirty="0" smtClean="0"/>
                        <a:t>대기</a:t>
                      </a:r>
                      <a:endParaRPr lang="en-US" altLang="ko-KR" sz="90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900" dirty="0" smtClean="0"/>
                        <a:t>예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통합용어 사용시 </a:t>
                      </a:r>
                      <a:r>
                        <a:rPr lang="en-US" altLang="ko-KR" sz="900" dirty="0" smtClean="0"/>
                        <a:t>:</a:t>
                      </a:r>
                      <a:r>
                        <a:rPr lang="ko-KR" altLang="en-US" sz="900" dirty="0" smtClean="0"/>
                        <a:t> 기상현황 </a:t>
                      </a:r>
                      <a:r>
                        <a:rPr lang="en-US" altLang="ko-KR" sz="900" dirty="0" smtClean="0"/>
                        <a:t>+ </a:t>
                      </a:r>
                      <a:r>
                        <a:rPr lang="ko-KR" altLang="en-US" sz="900" dirty="0" smtClean="0"/>
                        <a:t>대기환경정보 </a:t>
                      </a:r>
                      <a:r>
                        <a:rPr lang="en-US" altLang="ko-KR" sz="900" dirty="0" smtClean="0"/>
                        <a:t>= </a:t>
                      </a:r>
                      <a:r>
                        <a:rPr lang="ko-KR" altLang="en-US" sz="900" dirty="0" smtClean="0"/>
                        <a:t>환경 </a:t>
                      </a:r>
                      <a:r>
                        <a:rPr lang="en-US" altLang="ko-KR" sz="900" dirty="0" smtClean="0"/>
                        <a:t>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900" dirty="0" smtClean="0"/>
                        <a:t>통합 용어를 사용하는 경우 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ko-KR" altLang="en-US" sz="900" dirty="0" smtClean="0"/>
                        <a:t>승인 필요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다량의 데이터를 분류해서 </a:t>
                      </a:r>
                      <a:r>
                        <a:rPr lang="ko-KR" altLang="en-US" sz="900" dirty="0" err="1" smtClean="0"/>
                        <a:t>메뉴명으로</a:t>
                      </a:r>
                      <a:r>
                        <a:rPr lang="ko-KR" altLang="en-US" sz="900" dirty="0" smtClean="0"/>
                        <a:t> 표기해야 하는 경우 </a:t>
                      </a:r>
                      <a:r>
                        <a:rPr lang="ko-KR" altLang="en-US" sz="900" dirty="0" err="1" smtClean="0"/>
                        <a:t>열린데이터</a:t>
                      </a:r>
                      <a:r>
                        <a:rPr lang="ko-KR" altLang="en-US" sz="900" dirty="0" smtClean="0"/>
                        <a:t> 분류체계를 따른다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분류체계 결정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1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용어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정의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/>
                        <a:t>현황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현재의 상황 즉 실시간 데이터를 제공받고 있을 때</a:t>
                      </a:r>
                      <a:r>
                        <a:rPr lang="ko-KR" altLang="en-US" sz="900" baseline="0" dirty="0" smtClean="0"/>
                        <a:t> 사용</a:t>
                      </a:r>
                      <a:endParaRPr lang="en-US" altLang="ko-KR" sz="900" dirty="0" smtClean="0"/>
                    </a:p>
                    <a:p>
                      <a:pPr algn="l" latinLnBrk="1"/>
                      <a:r>
                        <a:rPr lang="ko-KR" altLang="en-US" sz="900" dirty="0" smtClean="0"/>
                        <a:t>정보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관찰이나 측정을 통하여 수집한 자료</a:t>
                      </a:r>
                      <a:endParaRPr lang="en-US" altLang="ko-KR" sz="900" dirty="0" smtClean="0"/>
                    </a:p>
                    <a:p>
                      <a:pPr algn="l" latinLnBrk="1"/>
                      <a:r>
                        <a:rPr lang="ko-KR" altLang="en-US" sz="900" dirty="0" smtClean="0"/>
                        <a:t>상황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과정에 따라 변동되고 있는 자료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72307" y="1563905"/>
            <a:ext cx="1241409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도시현황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568467" y="1563907"/>
            <a:ext cx="1241409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시정현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</a:t>
            </a:r>
            <a:endParaRPr lang="ko-KR" altLang="en-US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08610" y="1563907"/>
            <a:ext cx="1241409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432340" y="396255"/>
            <a:ext cx="1934607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시민시장실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2" name="꺾인 연결선 41"/>
          <p:cNvCxnSpPr>
            <a:stCxn id="39" idx="0"/>
            <a:endCxn id="38" idx="0"/>
          </p:cNvCxnSpPr>
          <p:nvPr/>
        </p:nvCxnSpPr>
        <p:spPr>
          <a:xfrm rot="16200000" flipV="1">
            <a:off x="5291091" y="-2334174"/>
            <a:ext cx="2" cy="7796160"/>
          </a:xfrm>
          <a:prstGeom prst="bentConnector3">
            <a:avLst>
              <a:gd name="adj1" fmla="val 114301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41" idx="2"/>
          </p:cNvCxnSpPr>
          <p:nvPr/>
        </p:nvCxnSpPr>
        <p:spPr>
          <a:xfrm>
            <a:off x="5399644" y="756295"/>
            <a:ext cx="0" cy="5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6758458" y="1332359"/>
            <a:ext cx="3058" cy="2315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122564" y="1332359"/>
            <a:ext cx="1" cy="231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66180" y="1247461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 메뉴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50178" y="2085135"/>
            <a:ext cx="9698933" cy="1751434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직선 연결선 47"/>
          <p:cNvCxnSpPr>
            <a:stCxn id="38" idx="2"/>
          </p:cNvCxnSpPr>
          <p:nvPr/>
        </p:nvCxnSpPr>
        <p:spPr>
          <a:xfrm flipH="1">
            <a:off x="1393011" y="1923945"/>
            <a:ext cx="1" cy="992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4968" y="2192192"/>
            <a:ext cx="58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연결선 49"/>
          <p:cNvCxnSpPr>
            <a:stCxn id="39" idx="2"/>
            <a:endCxn id="57" idx="0"/>
          </p:cNvCxnSpPr>
          <p:nvPr/>
        </p:nvCxnSpPr>
        <p:spPr>
          <a:xfrm flipH="1">
            <a:off x="9185185" y="1923947"/>
            <a:ext cx="3987" cy="620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129313" y="1923945"/>
            <a:ext cx="1" cy="992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136167" y="1563909"/>
            <a:ext cx="1241409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037761"/>
              </p:ext>
            </p:extLst>
          </p:nvPr>
        </p:nvGraphicFramePr>
        <p:xfrm>
          <a:off x="795698" y="2544195"/>
          <a:ext cx="1302185" cy="971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185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재난안전대응현황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교통정보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대기환경정보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/>
                        <a:t>실시간수질</a:t>
                      </a:r>
                      <a:r>
                        <a:rPr lang="en-US" altLang="ko-KR" sz="1000" b="0" dirty="0" smtClean="0"/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재정현황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물가정보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7671"/>
              </p:ext>
            </p:extLst>
          </p:nvPr>
        </p:nvGraphicFramePr>
        <p:xfrm>
          <a:off x="3498202" y="2544195"/>
          <a:ext cx="1302185" cy="485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185"/>
              </a:tblGrid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이슈모니터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시민참여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트위터</a:t>
                      </a:r>
                      <a:r>
                        <a:rPr lang="en-US" altLang="ko-KR" sz="1000" dirty="0" smtClean="0"/>
                        <a:t>〮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원순씨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055060"/>
              </p:ext>
            </p:extLst>
          </p:nvPr>
        </p:nvGraphicFramePr>
        <p:xfrm>
          <a:off x="6110264" y="2544195"/>
          <a:ext cx="1302185" cy="32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185"/>
              </a:tblGrid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주요추진사업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시장공약사업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400909"/>
              </p:ext>
            </p:extLst>
          </p:nvPr>
        </p:nvGraphicFramePr>
        <p:xfrm>
          <a:off x="8534093" y="2544195"/>
          <a:ext cx="1302185" cy="161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185"/>
              </a:tblGrid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시정목록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8" name="직선 연결선 57"/>
          <p:cNvCxnSpPr/>
          <p:nvPr/>
        </p:nvCxnSpPr>
        <p:spPr>
          <a:xfrm>
            <a:off x="5399644" y="956249"/>
            <a:ext cx="2395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6642844" y="822970"/>
            <a:ext cx="1152128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endParaRPr lang="ko-KR" altLang="en-US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0" name="직선 연결선 59"/>
          <p:cNvCxnSpPr>
            <a:stCxn id="52" idx="2"/>
            <a:endCxn id="56" idx="0"/>
          </p:cNvCxnSpPr>
          <p:nvPr/>
        </p:nvCxnSpPr>
        <p:spPr>
          <a:xfrm>
            <a:off x="6756872" y="1923949"/>
            <a:ext cx="4484" cy="6202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73282" y="252239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099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 집무실 벽면 사업목록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시민소통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대기현황 등 실시간 현황 데이터 중심으로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490241" y="1324063"/>
            <a:ext cx="3064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전체화면 사용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" name="Picture 2" descr="C:\Users\kimsy\Desktop\Image_2016-12-06-20-40-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2" y="1774080"/>
            <a:ext cx="9824382" cy="368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직선 연결선 64"/>
          <p:cNvCxnSpPr/>
          <p:nvPr/>
        </p:nvCxnSpPr>
        <p:spPr>
          <a:xfrm>
            <a:off x="446972" y="1764407"/>
            <a:ext cx="98243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3758721" y="2341461"/>
            <a:ext cx="3233949" cy="926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420580" y="6091819"/>
            <a:ext cx="2729267" cy="12892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no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408821" y="5508711"/>
            <a:ext cx="2729267" cy="5089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9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1" y="1923094"/>
            <a:ext cx="1080317" cy="333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타원 69"/>
          <p:cNvSpPr/>
          <p:nvPr/>
        </p:nvSpPr>
        <p:spPr>
          <a:xfrm>
            <a:off x="749640" y="4717188"/>
            <a:ext cx="253326" cy="253326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1" name="꺾인 연결선 70"/>
          <p:cNvCxnSpPr>
            <a:stCxn id="70" idx="4"/>
            <a:endCxn id="68" idx="1"/>
          </p:cNvCxnSpPr>
          <p:nvPr/>
        </p:nvCxnSpPr>
        <p:spPr>
          <a:xfrm rot="16200000" flipH="1">
            <a:off x="746220" y="5100597"/>
            <a:ext cx="792685" cy="53251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endCxn id="67" idx="1"/>
          </p:cNvCxnSpPr>
          <p:nvPr/>
        </p:nvCxnSpPr>
        <p:spPr>
          <a:xfrm rot="16200000" flipH="1">
            <a:off x="676063" y="5991908"/>
            <a:ext cx="1145076" cy="34395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endCxn id="74" idx="1"/>
          </p:cNvCxnSpPr>
          <p:nvPr/>
        </p:nvCxnSpPr>
        <p:spPr>
          <a:xfrm rot="16200000" flipH="1">
            <a:off x="3594915" y="3980170"/>
            <a:ext cx="2929721" cy="731089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425320" y="5520741"/>
            <a:ext cx="2050840" cy="57966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 및 교통정보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758721" y="3643396"/>
            <a:ext cx="3233949" cy="13183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4149847" y="4343038"/>
            <a:ext cx="253326" cy="253326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425320" y="6643873"/>
            <a:ext cx="2050840" cy="43828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800"/>
              </a:lnSpc>
              <a:defRPr sz="11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주요사업</a:t>
            </a:r>
            <a:endParaRPr lang="en-US" altLang="ko-KR" dirty="0"/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b="0" dirty="0"/>
              <a:t>주요사업 슬라이딩 노출</a:t>
            </a:r>
            <a:endParaRPr lang="en-US" altLang="ko-KR" sz="900" dirty="0"/>
          </a:p>
        </p:txBody>
      </p:sp>
      <p:cxnSp>
        <p:nvCxnSpPr>
          <p:cNvPr id="78" name="꺾인 연결선 77"/>
          <p:cNvCxnSpPr>
            <a:endCxn id="77" idx="1"/>
          </p:cNvCxnSpPr>
          <p:nvPr/>
        </p:nvCxnSpPr>
        <p:spPr>
          <a:xfrm rot="16200000" flipH="1">
            <a:off x="3702420" y="5140116"/>
            <a:ext cx="2296991" cy="114881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7037405" y="2341462"/>
            <a:ext cx="1497253" cy="26203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7659368" y="3463788"/>
            <a:ext cx="253326" cy="253326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912694" y="5782274"/>
            <a:ext cx="1826494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뉴스기사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SNS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 여론 동향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4" name="꺾인 연결선 83"/>
          <p:cNvCxnSpPr>
            <a:stCxn id="80" idx="4"/>
            <a:endCxn id="81" idx="1"/>
          </p:cNvCxnSpPr>
          <p:nvPr/>
        </p:nvCxnSpPr>
        <p:spPr>
          <a:xfrm rot="16200000" flipH="1">
            <a:off x="6697519" y="4805625"/>
            <a:ext cx="2303687" cy="126663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538449" y="5257808"/>
            <a:ext cx="1115970" cy="190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949958" y="5338025"/>
            <a:ext cx="253326" cy="253326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425320" y="6127884"/>
            <a:ext cx="2050840" cy="43828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800"/>
              </a:lnSpc>
              <a:defRPr sz="11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4. </a:t>
            </a:r>
            <a:r>
              <a:rPr lang="ko-KR" altLang="en-US" dirty="0"/>
              <a:t>재정현황</a:t>
            </a:r>
            <a:endParaRPr lang="en-US" altLang="ko-KR" dirty="0"/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b="0" dirty="0"/>
              <a:t>감축채무</a:t>
            </a:r>
            <a:r>
              <a:rPr lang="en-US" altLang="ko-KR" sz="900" b="0" dirty="0"/>
              <a:t>, </a:t>
            </a:r>
            <a:r>
              <a:rPr lang="ko-KR" altLang="en-US" sz="900" b="0" dirty="0"/>
              <a:t>세입세출현황</a:t>
            </a:r>
            <a:endParaRPr lang="en-US" altLang="ko-KR" sz="900" b="0" dirty="0"/>
          </a:p>
        </p:txBody>
      </p:sp>
      <p:sp>
        <p:nvSpPr>
          <p:cNvPr id="88" name="타원 87"/>
          <p:cNvSpPr/>
          <p:nvPr/>
        </p:nvSpPr>
        <p:spPr>
          <a:xfrm>
            <a:off x="4378119" y="3337125"/>
            <a:ext cx="253326" cy="253326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758721" y="3332070"/>
            <a:ext cx="3233949" cy="258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0" name="꺾인 연결선 89"/>
          <p:cNvCxnSpPr>
            <a:endCxn id="87" idx="1"/>
          </p:cNvCxnSpPr>
          <p:nvPr/>
        </p:nvCxnSpPr>
        <p:spPr>
          <a:xfrm rot="16200000" flipH="1">
            <a:off x="3586763" y="4508469"/>
            <a:ext cx="2756576" cy="92053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/>
          <p:cNvSpPr/>
          <p:nvPr/>
        </p:nvSpPr>
        <p:spPr>
          <a:xfrm>
            <a:off x="4565289" y="2889061"/>
            <a:ext cx="253326" cy="253326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908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비전을 메인 슬로건으로 사용하여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화면을 구성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490241" y="1324063"/>
            <a:ext cx="3064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전체화면 사용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7" name="Picture 2" descr="C:\Users\kimsy\Desktop\4안_디지털시민시장실_main_01---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0" y="1848338"/>
            <a:ext cx="9813834" cy="368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63" y="2023821"/>
            <a:ext cx="1079157" cy="333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연결선 38"/>
          <p:cNvCxnSpPr/>
          <p:nvPr/>
        </p:nvCxnSpPr>
        <p:spPr>
          <a:xfrm>
            <a:off x="429410" y="1846972"/>
            <a:ext cx="98138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27212" y="6188070"/>
            <a:ext cx="2726337" cy="114396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no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5466" y="5605588"/>
            <a:ext cx="2726337" cy="5084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56993" y="4814915"/>
            <a:ext cx="253054" cy="25305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3" name="꺾인 연결선 42"/>
          <p:cNvCxnSpPr>
            <a:stCxn id="42" idx="4"/>
            <a:endCxn id="41" idx="1"/>
          </p:cNvCxnSpPr>
          <p:nvPr/>
        </p:nvCxnSpPr>
        <p:spPr>
          <a:xfrm rot="16200000" flipH="1">
            <a:off x="653576" y="5197913"/>
            <a:ext cx="791834" cy="53194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endCxn id="40" idx="1"/>
          </p:cNvCxnSpPr>
          <p:nvPr/>
        </p:nvCxnSpPr>
        <p:spPr>
          <a:xfrm rot="16200000" flipH="1">
            <a:off x="601445" y="6070317"/>
            <a:ext cx="1107947" cy="34358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446029" y="5354955"/>
            <a:ext cx="1114771" cy="190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857096" y="5435085"/>
            <a:ext cx="253054" cy="25305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70923" y="3300845"/>
            <a:ext cx="3549702" cy="1255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59177" y="2706079"/>
            <a:ext cx="3561448" cy="5286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88456" y="5652112"/>
            <a:ext cx="3209644" cy="1107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혁신과 변화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협치와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소통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사람중심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시민행복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</a:t>
            </a: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행복한 서울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메시지로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시민들의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포스트잇을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모티브로 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민선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 서울시정의 비전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cxnSp>
        <p:nvCxnSpPr>
          <p:cNvPr id="50" name="꺾인 연결선 49"/>
          <p:cNvCxnSpPr>
            <a:stCxn id="51" idx="4"/>
            <a:endCxn id="49" idx="1"/>
          </p:cNvCxnSpPr>
          <p:nvPr/>
        </p:nvCxnSpPr>
        <p:spPr>
          <a:xfrm rot="16200000" flipH="1">
            <a:off x="6021731" y="5239357"/>
            <a:ext cx="1589859" cy="343591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6518338" y="4363170"/>
            <a:ext cx="253054" cy="25305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750284" y="2843892"/>
            <a:ext cx="253054" cy="25305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3" name="꺾인 연결선 52"/>
          <p:cNvCxnSpPr>
            <a:stCxn id="52" idx="4"/>
          </p:cNvCxnSpPr>
          <p:nvPr/>
        </p:nvCxnSpPr>
        <p:spPr>
          <a:xfrm rot="16200000" flipH="1">
            <a:off x="2948208" y="4025549"/>
            <a:ext cx="2669036" cy="81183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477221" y="5652112"/>
            <a:ext cx="2041117" cy="5790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슬로건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“사람이 중심인 서울 시민이 행복한 서울”을 메인 슬로건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37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"/>
          <a:stretch/>
        </p:blipFill>
        <p:spPr bwMode="auto">
          <a:xfrm>
            <a:off x="444511" y="1817231"/>
            <a:ext cx="6621461" cy="372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23374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30880" y="1781034"/>
            <a:ext cx="9956381" cy="3765123"/>
            <a:chOff x="430880" y="1781034"/>
            <a:chExt cx="995638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25" y="4499264"/>
            <a:ext cx="1346760" cy="7043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xtLst/>
        </p:spPr>
      </p:pic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22244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전 지역 사고모니터링 현황 사고 아이콘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담당자연결 터치</a:t>
                      </a:r>
                      <a:r>
                        <a:rPr lang="ko-KR" altLang="en-US" sz="900" baseline="0" dirty="0" smtClean="0"/>
                        <a:t> 시 화상전화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일반전화 선택 팝업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en-US" altLang="ko-KR" sz="900" baseline="0" dirty="0" err="1" smtClean="0"/>
                        <a:t>skpe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실행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전 지역 도로소통상황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돌발상황</a:t>
                      </a:r>
                      <a:r>
                        <a:rPr lang="en-US" altLang="ko-KR" sz="900" dirty="0" smtClean="0"/>
                        <a:t>, CCTV</a:t>
                      </a:r>
                      <a:r>
                        <a:rPr lang="ko-KR" altLang="en-US" sz="900" dirty="0" smtClean="0"/>
                        <a:t>위치표시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사고모니터링 상세페이지로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화재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구조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구급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시설 터치 지도에 발생현황 사고 아이콘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사고모니터링 목록 출력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화재목록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구조목록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구급목록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 아이콘 터치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dirty="0" smtClean="0"/>
                        <a:t>사고개요 팝업출력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인근 </a:t>
                      </a:r>
                      <a:r>
                        <a:rPr lang="en-US" altLang="ko-KR" sz="900" dirty="0" smtClean="0"/>
                        <a:t>CCTV</a:t>
                      </a:r>
                      <a:r>
                        <a:rPr lang="ko-KR" altLang="en-US" sz="900" dirty="0" smtClean="0"/>
                        <a:t>목록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8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사고유형별 발생현황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인명피해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재산피해 등 시각화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화재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구조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구급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현장영상 아이콘 터치 등록된 현장영상 동영상 팝업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53" name="그룹 152"/>
          <p:cNvGrpSpPr/>
          <p:nvPr/>
        </p:nvGrpSpPr>
        <p:grpSpPr>
          <a:xfrm>
            <a:off x="3258468" y="2124447"/>
            <a:ext cx="2154387" cy="1668127"/>
            <a:chOff x="1625790" y="3347891"/>
            <a:chExt cx="2154387" cy="16681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4" name="사각형 설명선 153"/>
            <p:cNvSpPr/>
            <p:nvPr/>
          </p:nvSpPr>
          <p:spPr>
            <a:xfrm>
              <a:off x="1625790" y="3347891"/>
              <a:ext cx="2154387" cy="1668127"/>
            </a:xfrm>
            <a:prstGeom prst="wedgeRectCallout">
              <a:avLst>
                <a:gd name="adj1" fmla="val -31185"/>
                <a:gd name="adj2" fmla="val 7374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640497" y="3354729"/>
              <a:ext cx="2139680" cy="21776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서울역 도로함몰로 인한 누수사고 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640498" y="3584803"/>
              <a:ext cx="17775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일시</a:t>
              </a:r>
              <a:r>
                <a:rPr lang="en-US" altLang="ko-KR" sz="800" dirty="0">
                  <a:latin typeface="+mn-lt"/>
                  <a:ea typeface="나눔고딕" panose="020D0604000000000000" pitchFamily="50" charset="-127"/>
                </a:rPr>
                <a:t>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 2015-12-30  12:00</a:t>
              </a: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서울역 도로함몰 및 하수관 파열로 양방향 통제 중이며 인명피해 발생</a:t>
              </a:r>
              <a:endParaRPr lang="en-US" altLang="ko-KR" sz="800" dirty="0" smtClean="0">
                <a:latin typeface="+mn-lt"/>
                <a:ea typeface="나눔고딕" panose="020D0604000000000000" pitchFamily="50" charset="-127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최종수정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: 2016-11-03 13:23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640498" y="4302238"/>
              <a:ext cx="17775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현장대응 도로교통과 홍길동 </a:t>
              </a:r>
              <a:r>
                <a:rPr lang="ko-KR" altLang="en-US" sz="800" dirty="0" err="1" smtClean="0">
                  <a:latin typeface="+mn-lt"/>
                  <a:ea typeface="나눔고딕" panose="020D0604000000000000" pitchFamily="50" charset="-127"/>
                </a:rPr>
                <a:t>주무관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716850" y="4612724"/>
              <a:ext cx="632578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현장영상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410929" y="4612724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담당자연결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3191979" y="4612724"/>
              <a:ext cx="531049" cy="2462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자세히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1640497" y="3347891"/>
              <a:ext cx="2139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X</a:t>
              </a:r>
              <a:endParaRPr lang="ko-KR" altLang="en-US" sz="9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endParaRPr>
            </a:p>
          </p:txBody>
        </p:sp>
      </p:grpSp>
      <p:sp>
        <p:nvSpPr>
          <p:cNvPr id="161" name="직사각형 160"/>
          <p:cNvSpPr/>
          <p:nvPr/>
        </p:nvSpPr>
        <p:spPr>
          <a:xfrm>
            <a:off x="5427014" y="2131284"/>
            <a:ext cx="1503864" cy="16612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418710" y="2131284"/>
            <a:ext cx="1518146" cy="2154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주변 </a:t>
            </a:r>
            <a:r>
              <a:rPr lang="en-US" altLang="ko-KR" sz="8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CCTV</a:t>
            </a:r>
            <a:r>
              <a:rPr lang="ko-KR" altLang="en-US" sz="8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목록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451442" y="2409380"/>
            <a:ext cx="15514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연희램프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325m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서강대교남단</a:t>
            </a:r>
            <a:r>
              <a: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하향</a:t>
            </a:r>
            <a:r>
              <a: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672m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서강대교북단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890m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연희램프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325m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연희램프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325m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서강대교남단</a:t>
            </a: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하향</a:t>
            </a: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672m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4" name="직선 연결선 163"/>
          <p:cNvCxnSpPr/>
          <p:nvPr/>
        </p:nvCxnSpPr>
        <p:spPr>
          <a:xfrm>
            <a:off x="3258470" y="2339528"/>
            <a:ext cx="3672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258470" y="3069245"/>
            <a:ext cx="21543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타원 171"/>
          <p:cNvSpPr/>
          <p:nvPr/>
        </p:nvSpPr>
        <p:spPr>
          <a:xfrm>
            <a:off x="3287838" y="332501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타원 172"/>
          <p:cNvSpPr/>
          <p:nvPr/>
        </p:nvSpPr>
        <p:spPr>
          <a:xfrm>
            <a:off x="3973330" y="333805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타원 173"/>
          <p:cNvSpPr/>
          <p:nvPr/>
        </p:nvSpPr>
        <p:spPr>
          <a:xfrm>
            <a:off x="4787401" y="333805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57289" y="2041381"/>
            <a:ext cx="3329971" cy="170505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대응현황 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087426" y="2420377"/>
            <a:ext cx="2101576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서울역 도로함몰 누수사고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목동아파트 화재 인명피해 발생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김포공항 지하철 스크린도어 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풍납동 돌풍으로 인한 인명피해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버스전복으로 인한 대형화재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한강공원 홍수로 인한 침수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광화문 집회 부상자 발생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8930539" y="2417999"/>
            <a:ext cx="792088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도로침하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기상재난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기상재난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집회행사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9764159" y="2413001"/>
            <a:ext cx="490711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</a:t>
            </a:r>
            <a:r>
              <a:rPr lang="ko-KR" altLang="en-US" sz="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료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8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099539" y="2268234"/>
            <a:ext cx="1775553" cy="140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사고명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9592575" y="2268233"/>
            <a:ext cx="731000" cy="1407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대응현황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8878783" y="2268234"/>
            <a:ext cx="716389" cy="140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사고유형</a:t>
            </a:r>
          </a:p>
        </p:txBody>
      </p:sp>
      <p:sp>
        <p:nvSpPr>
          <p:cNvPr id="176" name="타원 175"/>
          <p:cNvSpPr/>
          <p:nvPr/>
        </p:nvSpPr>
        <p:spPr>
          <a:xfrm>
            <a:off x="7058024" y="2111644"/>
            <a:ext cx="159603" cy="13647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 화면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전역 사고의 위치정보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목록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터치 시 상세화면 이동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213783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사고유형별 발생현황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인명피해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재산피해 시각화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3541664" y="407499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03" name="직사각형 10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0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9" name="그룹 10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0" name="그룹 119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21" name="직사각형 120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3" name="그룹 122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85" name="그룹 18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7" name="직사각형 18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8" name="타원 18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9" name="직사각형 18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86" name="직사각형 18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4" name="그룹 123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5" name="그룹 17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2" name="직사각형 18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3" name="타원 18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4" name="직사각형 18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81" name="직사각형 180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5" name="그룹 124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타원 14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6" name="그룹 125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7" name="그룹 12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9" name="직사각형 12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2" name="타원 13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0" name="직사각형 13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8" name="직사각형 12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95" name="직사각형 194"/>
          <p:cNvSpPr/>
          <p:nvPr/>
        </p:nvSpPr>
        <p:spPr>
          <a:xfrm>
            <a:off x="7064375" y="3666592"/>
            <a:ext cx="3329971" cy="17443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통계</a:t>
            </a:r>
          </a:p>
        </p:txBody>
      </p:sp>
      <p:sp>
        <p:nvSpPr>
          <p:cNvPr id="197" name="직사각형 196"/>
          <p:cNvSpPr/>
          <p:nvPr/>
        </p:nvSpPr>
        <p:spPr>
          <a:xfrm>
            <a:off x="75422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전체 예산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5038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5035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집행</a:t>
            </a:r>
            <a:endParaRPr lang="ko-KR" altLang="en-US" sz="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7885424" y="5337846"/>
            <a:ext cx="315178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7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</a:p>
        </p:txBody>
      </p:sp>
      <p:sp>
        <p:nvSpPr>
          <p:cNvPr id="199" name="직사각형 198"/>
          <p:cNvSpPr/>
          <p:nvPr/>
        </p:nvSpPr>
        <p:spPr>
          <a:xfrm>
            <a:off x="78671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더보</a:t>
            </a:r>
            <a:r>
              <a:rPr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endParaRPr lang="ko-KR" altLang="en-US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124" name="Picture 4" descr="C:\Users\kimsy\Downloads\실시간도시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0"/>
          <a:stretch/>
        </p:blipFill>
        <p:spPr bwMode="auto">
          <a:xfrm>
            <a:off x="443741" y="1802507"/>
            <a:ext cx="1464823" cy="35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타원 118"/>
          <p:cNvSpPr/>
          <p:nvPr/>
        </p:nvSpPr>
        <p:spPr>
          <a:xfrm>
            <a:off x="7058024" y="3785135"/>
            <a:ext cx="159603" cy="13647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0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C:\Users\kimsy\Desktop\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3" y="4778930"/>
            <a:ext cx="940989" cy="1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9508820" y="108223"/>
            <a:ext cx="259708" cy="129902"/>
            <a:chOff x="9508820" y="108223"/>
            <a:chExt cx="259708" cy="129902"/>
          </a:xfrm>
        </p:grpSpPr>
        <p:sp>
          <p:nvSpPr>
            <p:cNvPr id="5" name="직사각형 4"/>
            <p:cNvSpPr/>
            <p:nvPr/>
          </p:nvSpPr>
          <p:spPr>
            <a:xfrm>
              <a:off x="9508820" y="108223"/>
              <a:ext cx="129902" cy="12990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&lt;</a:t>
              </a:r>
              <a:endParaRPr lang="ko-KR" altLang="en-US" sz="5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9638626" y="108223"/>
              <a:ext cx="129902" cy="12990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  <a:endParaRPr lang="ko-KR" altLang="en-US" sz="5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15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228" y="3526507"/>
            <a:ext cx="261938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7128941" y="3905373"/>
            <a:ext cx="3224411" cy="1411809"/>
            <a:chOff x="7128941" y="3905373"/>
            <a:chExt cx="3224411" cy="1411809"/>
          </a:xfrm>
        </p:grpSpPr>
        <p:pic>
          <p:nvPicPr>
            <p:cNvPr id="12294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1414" y="5177482"/>
              <a:ext cx="261938" cy="13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3" name="그룹 12"/>
            <p:cNvGrpSpPr/>
            <p:nvPr/>
          </p:nvGrpSpPr>
          <p:grpSpPr>
            <a:xfrm>
              <a:off x="8993403" y="3924384"/>
              <a:ext cx="1325042" cy="1238166"/>
              <a:chOff x="8993403" y="3924384"/>
              <a:chExt cx="1325042" cy="1128311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8993403" y="3924384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인명피해현황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8993403" y="4164805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재산피해현황</a:t>
                </a: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8993403" y="4388727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en-US" altLang="ko-KR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119 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구급활동 실적 </a:t>
                </a: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8993403" y="4624232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소방 </a:t>
                </a: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공무원 통계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8993403" y="4862280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화재현장 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5</a:t>
                </a:r>
                <a:r>
                  <a:rPr lang="ko-KR" altLang="en-US" sz="800" dirty="0" err="1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분도착률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 </a:t>
                </a: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7128941" y="3905373"/>
              <a:ext cx="1787100" cy="1323975"/>
              <a:chOff x="10891316" y="1562223"/>
              <a:chExt cx="1787100" cy="1323975"/>
            </a:xfrm>
          </p:grpSpPr>
          <p:pic>
            <p:nvPicPr>
              <p:cNvPr id="12290" name="Picture 2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06904" y="1580330"/>
                <a:ext cx="1755923" cy="1304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" name="직사각형 136"/>
              <p:cNvSpPr/>
              <p:nvPr/>
            </p:nvSpPr>
            <p:spPr>
              <a:xfrm>
                <a:off x="11405455" y="2078817"/>
                <a:ext cx="720080" cy="22057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1000"/>
                  </a:lnSpc>
                </a:pPr>
                <a:r>
                  <a:rPr lang="ko-KR" altLang="en-US" sz="8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시각화 지표</a:t>
                </a:r>
                <a:endPara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0891316" y="1562223"/>
                <a:ext cx="1787100" cy="132397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10891316" y="1580330"/>
                <a:ext cx="1748359" cy="125812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/>
              <p:nvPr/>
            </p:nvCxnSpPr>
            <p:spPr>
              <a:xfrm flipV="1">
                <a:off x="10906904" y="1580330"/>
                <a:ext cx="1732771" cy="130484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7" name="직사각형 146"/>
          <p:cNvSpPr/>
          <p:nvPr/>
        </p:nvSpPr>
        <p:spPr>
          <a:xfrm>
            <a:off x="447715" y="3103984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416181" y="303262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69" name="그룹 168"/>
          <p:cNvGrpSpPr/>
          <p:nvPr/>
        </p:nvGrpSpPr>
        <p:grpSpPr>
          <a:xfrm>
            <a:off x="457655" y="4778930"/>
            <a:ext cx="940989" cy="197608"/>
            <a:chOff x="-845987" y="4860465"/>
            <a:chExt cx="940989" cy="197608"/>
          </a:xfrm>
        </p:grpSpPr>
        <p:pic>
          <p:nvPicPr>
            <p:cNvPr id="170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897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862673"/>
              </p:ext>
            </p:extLst>
          </p:nvPr>
        </p:nvGraphicFramePr>
        <p:xfrm>
          <a:off x="424212" y="4259119"/>
          <a:ext cx="3328638" cy="10743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46024"/>
                <a:gridCol w="2582614"/>
              </a:tblGrid>
              <a:tr h="206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사고명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서울역 도로함몰에 따른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상수관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파열 인명피해 발생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사고 발생 일시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2016.11.03 13:20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27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사고</a:t>
                      </a:r>
                      <a:r>
                        <a:rPr lang="ko-KR" altLang="en-US" sz="7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내용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서울역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번출구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도로가 함몰되면서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상수관이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파열되어 인근 지역 교통통제 중이며 지나가던 행인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부상으로응급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후송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80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담당부서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도로교통과 홍길동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(2133-7155)</a:t>
                      </a:r>
                    </a:p>
                    <a:p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소방방재센터 김길동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(2133-7169)</a:t>
                      </a:r>
                      <a:endParaRPr lang="ko-KR" altLang="en-US" sz="700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520672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사고지역 위치표시 팝업 상세정보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버즈량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추이 및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사고명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발생일시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내용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담당부서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관련기사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담당자선택 시 전화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영상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메신저 연결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8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해시태그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시간대별 대응현황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현장사진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영상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상세 화면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해당사고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위치정보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사고개요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발생일시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등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02789" y="1324063"/>
            <a:ext cx="45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대응현황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74" y="5204230"/>
            <a:ext cx="227182" cy="11015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9" y="2034880"/>
            <a:ext cx="3303996" cy="1902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직사각형 105"/>
          <p:cNvSpPr/>
          <p:nvPr/>
        </p:nvSpPr>
        <p:spPr>
          <a:xfrm>
            <a:off x="7057289" y="2034880"/>
            <a:ext cx="3329971" cy="177684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6089" y="3714845"/>
            <a:ext cx="3343212" cy="543219"/>
            <a:chOff x="414556" y="3044115"/>
            <a:chExt cx="3337948" cy="609599"/>
          </a:xfrm>
        </p:grpSpPr>
        <p:sp>
          <p:nvSpPr>
            <p:cNvPr id="4" name="직사각형 3"/>
            <p:cNvSpPr/>
            <p:nvPr/>
          </p:nvSpPr>
          <p:spPr>
            <a:xfrm>
              <a:off x="450540" y="3044115"/>
              <a:ext cx="3301964" cy="60959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4556" y="3063439"/>
              <a:ext cx="29163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서울역 도로함몰에 따른 </a:t>
              </a:r>
              <a:r>
                <a:rPr lang="ko-KR" altLang="en-US" sz="10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상수관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파열 인명피해 발생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14556" y="3279218"/>
              <a:ext cx="3269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서울역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r>
                <a:rPr lang="ko-KR" altLang="en-US" sz="8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번출구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도로가 함몰되면서 </a:t>
              </a:r>
              <a:r>
                <a:rPr lang="ko-KR" altLang="en-US" sz="8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상수관이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파열되어 인근 지역 교통통제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중이며 지나가던 행인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명 </a:t>
              </a:r>
              <a:r>
                <a:rPr lang="ko-KR" altLang="en-US" sz="8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부상으로응급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후송</a:t>
              </a: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3752802" y="2034880"/>
            <a:ext cx="3304487" cy="177684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대응현황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7178691" y="2298021"/>
            <a:ext cx="3087167" cy="1307869"/>
            <a:chOff x="3885133" y="2066087"/>
            <a:chExt cx="3434383" cy="1467688"/>
          </a:xfrm>
        </p:grpSpPr>
        <p:grpSp>
          <p:nvGrpSpPr>
            <p:cNvPr id="78" name="그룹 77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85" name="직선 연결선 84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/>
        </p:nvSpPr>
        <p:spPr>
          <a:xfrm>
            <a:off x="3768351" y="2208317"/>
            <a:ext cx="1804268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13:30 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사고발생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도로함몰 발생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상수관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파열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7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938750" y="2288893"/>
            <a:ext cx="992126" cy="653934"/>
            <a:chOff x="5938750" y="2066087"/>
            <a:chExt cx="992126" cy="733844"/>
          </a:xfrm>
        </p:grpSpPr>
        <p:grpSp>
          <p:nvGrpSpPr>
            <p:cNvPr id="17" name="그룹 16"/>
            <p:cNvGrpSpPr/>
            <p:nvPr/>
          </p:nvGrpSpPr>
          <p:grpSpPr>
            <a:xfrm>
              <a:off x="5938750" y="2066087"/>
              <a:ext cx="992126" cy="490408"/>
              <a:chOff x="5938750" y="2066087"/>
              <a:chExt cx="992126" cy="490408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938750" y="2066087"/>
                <a:ext cx="992126" cy="4904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" name="직선 연결선 10"/>
              <p:cNvCxnSpPr/>
              <p:nvPr/>
            </p:nvCxnSpPr>
            <p:spPr>
              <a:xfrm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 flipH="1"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직사각형 102"/>
              <p:cNvSpPr/>
              <p:nvPr/>
            </p:nvSpPr>
            <p:spPr>
              <a:xfrm>
                <a:off x="6095417" y="2190402"/>
                <a:ext cx="686110" cy="2601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현장사진</a:t>
                </a:r>
                <a:endPara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10" name="직사각형 109"/>
            <p:cNvSpPr/>
            <p:nvPr/>
          </p:nvSpPr>
          <p:spPr>
            <a:xfrm>
              <a:off x="5948769" y="2562736"/>
              <a:ext cx="982107" cy="23719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2016/11/03 13:00</a:t>
              </a: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5938750" y="2993877"/>
            <a:ext cx="992126" cy="653934"/>
            <a:chOff x="5938750" y="2066087"/>
            <a:chExt cx="992126" cy="733844"/>
          </a:xfrm>
        </p:grpSpPr>
        <p:grpSp>
          <p:nvGrpSpPr>
            <p:cNvPr id="112" name="그룹 111"/>
            <p:cNvGrpSpPr/>
            <p:nvPr/>
          </p:nvGrpSpPr>
          <p:grpSpPr>
            <a:xfrm>
              <a:off x="5938750" y="2066087"/>
              <a:ext cx="992126" cy="490408"/>
              <a:chOff x="5938750" y="2066087"/>
              <a:chExt cx="992126" cy="490408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5938750" y="2066087"/>
                <a:ext cx="992126" cy="4904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8" name="직선 연결선 117"/>
              <p:cNvCxnSpPr/>
              <p:nvPr/>
            </p:nvCxnSpPr>
            <p:spPr>
              <a:xfrm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 flipH="1"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직사각형 119"/>
              <p:cNvSpPr/>
              <p:nvPr/>
            </p:nvSpPr>
            <p:spPr>
              <a:xfrm>
                <a:off x="6095417" y="2190402"/>
                <a:ext cx="686110" cy="2601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현장영상</a:t>
                </a:r>
                <a:endPara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13" name="직사각형 112"/>
            <p:cNvSpPr/>
            <p:nvPr/>
          </p:nvSpPr>
          <p:spPr>
            <a:xfrm>
              <a:off x="5948769" y="2562736"/>
              <a:ext cx="982107" cy="23719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2016/11/03 13:00</a:t>
              </a: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938750" y="3826145"/>
            <a:ext cx="992126" cy="653934"/>
            <a:chOff x="5938750" y="2066087"/>
            <a:chExt cx="992126" cy="733844"/>
          </a:xfrm>
        </p:grpSpPr>
        <p:grpSp>
          <p:nvGrpSpPr>
            <p:cNvPr id="122" name="그룹 121"/>
            <p:cNvGrpSpPr/>
            <p:nvPr/>
          </p:nvGrpSpPr>
          <p:grpSpPr>
            <a:xfrm>
              <a:off x="5938750" y="2066087"/>
              <a:ext cx="992126" cy="490408"/>
              <a:chOff x="5938750" y="2066087"/>
              <a:chExt cx="992126" cy="490408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5938750" y="2066087"/>
                <a:ext cx="992126" cy="4904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25" name="직선 연결선 124"/>
              <p:cNvCxnSpPr/>
              <p:nvPr/>
            </p:nvCxnSpPr>
            <p:spPr>
              <a:xfrm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 flipH="1"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직사각형 126"/>
              <p:cNvSpPr/>
              <p:nvPr/>
            </p:nvSpPr>
            <p:spPr>
              <a:xfrm>
                <a:off x="6095417" y="2190402"/>
                <a:ext cx="686110" cy="2601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현장사진</a:t>
                </a:r>
                <a:endPara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23" name="직사각형 122"/>
            <p:cNvSpPr/>
            <p:nvPr/>
          </p:nvSpPr>
          <p:spPr>
            <a:xfrm>
              <a:off x="5948769" y="2562736"/>
              <a:ext cx="982107" cy="23719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2016/11/03 13:00</a:t>
              </a:r>
            </a:p>
          </p:txBody>
        </p:sp>
      </p:grpSp>
      <p:pic>
        <p:nvPicPr>
          <p:cNvPr id="13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107" y="5223285"/>
            <a:ext cx="227182" cy="11015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1" name="직선 연결선 20"/>
          <p:cNvCxnSpPr/>
          <p:nvPr/>
        </p:nvCxnSpPr>
        <p:spPr>
          <a:xfrm>
            <a:off x="3769510" y="2541057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>
            <a:off x="3769510" y="2913334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3769510" y="3285611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778748" y="2227657"/>
            <a:ext cx="0" cy="3162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477477" y="2783068"/>
            <a:ext cx="9861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버즈량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Seoul.simpl.co.kr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042673" y="2783068"/>
            <a:ext cx="9861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추이현황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Seoul.simpl.co.kr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1786783" y="3325800"/>
            <a:ext cx="159603" cy="156446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817" y="2092180"/>
            <a:ext cx="1332436" cy="134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" name="타원 156"/>
          <p:cNvSpPr/>
          <p:nvPr/>
        </p:nvSpPr>
        <p:spPr>
          <a:xfrm>
            <a:off x="430881" y="4252395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1018426" y="5035189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3680991" y="2055639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5858948" y="2226909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5938750" y="4581521"/>
            <a:ext cx="992126" cy="653934"/>
            <a:chOff x="5938750" y="2066087"/>
            <a:chExt cx="992126" cy="733844"/>
          </a:xfrm>
        </p:grpSpPr>
        <p:grpSp>
          <p:nvGrpSpPr>
            <p:cNvPr id="89" name="그룹 88"/>
            <p:cNvGrpSpPr/>
            <p:nvPr/>
          </p:nvGrpSpPr>
          <p:grpSpPr>
            <a:xfrm>
              <a:off x="5938750" y="2066087"/>
              <a:ext cx="992126" cy="490408"/>
              <a:chOff x="5938750" y="2066087"/>
              <a:chExt cx="992126" cy="490408"/>
            </a:xfrm>
          </p:grpSpPr>
          <p:sp>
            <p:nvSpPr>
              <p:cNvPr id="92" name="직사각형 91"/>
              <p:cNvSpPr/>
              <p:nvPr/>
            </p:nvSpPr>
            <p:spPr>
              <a:xfrm>
                <a:off x="5938750" y="2066087"/>
                <a:ext cx="992126" cy="4904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94" name="직선 연결선 93"/>
              <p:cNvCxnSpPr/>
              <p:nvPr/>
            </p:nvCxnSpPr>
            <p:spPr>
              <a:xfrm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 flipH="1"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직사각형 95"/>
              <p:cNvSpPr/>
              <p:nvPr/>
            </p:nvSpPr>
            <p:spPr>
              <a:xfrm>
                <a:off x="6095417" y="2190402"/>
                <a:ext cx="686110" cy="2601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현장사진</a:t>
                </a:r>
                <a:endPara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90" name="직사각형 89"/>
            <p:cNvSpPr/>
            <p:nvPr/>
          </p:nvSpPr>
          <p:spPr>
            <a:xfrm>
              <a:off x="5948769" y="2562736"/>
              <a:ext cx="982107" cy="23719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2016/11/03 13:00</a:t>
              </a:r>
            </a:p>
          </p:txBody>
        </p:sp>
      </p:grpSp>
      <p:cxnSp>
        <p:nvCxnSpPr>
          <p:cNvPr id="180" name="직선 연결선 179"/>
          <p:cNvCxnSpPr/>
          <p:nvPr/>
        </p:nvCxnSpPr>
        <p:spPr>
          <a:xfrm>
            <a:off x="3769510" y="4052358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3769510" y="4535801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3769510" y="5035189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/>
          <p:cNvSpPr/>
          <p:nvPr/>
        </p:nvSpPr>
        <p:spPr>
          <a:xfrm>
            <a:off x="3768350" y="255883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13:40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부상자 발생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지나가던 행인 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 추가로 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함몰 도로 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낙</a:t>
            </a:r>
            <a:r>
              <a:rPr lang="ko-KR" altLang="en-US" sz="7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3768350" y="293348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14:00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응급조치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중구소방서 출동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응급 후송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3768350" y="331448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14:10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교통통제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중구 경찰서 인근 지역 교통 통제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3768350" y="368278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16:00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복구공사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중구청 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ㅇㅇ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도로복구 중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 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 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소요예정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3768350" y="407013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17:00 </a:t>
            </a:r>
            <a:r>
              <a:rPr lang="ko-KR" altLang="en-US" sz="7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ㅇㅇㅇ병원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후송결과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 경상으로 치료 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 사망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사망원인 뇌진탕 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추정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3768350" y="455273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18:00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유족 협의 예정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사망자 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19:00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경에 유족협의를 위해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ㅇㅇ병원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방문예정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3768350" y="506708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20:00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사고현장 수습 완료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05" name="직사각형 104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09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5" name="그룹 114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28" name="직사각형 127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2" name="그룹 131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33" name="직사각형 132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5" name="그룹 13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0" name="그룹 16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3" name="직사각형 17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4" name="타원 17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5" name="직사각형 17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2" name="직사각형 17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6" name="그룹 13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5" name="그룹 16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7" name="직사각형 16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8" name="타원 16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9" name="직사각형 16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6" name="직사각형 16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4" name="그룹 15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6" name="직사각형 15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3" name="타원 16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4" name="직사각형 16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5" name="직사각형 15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6" name="그룹 145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9" name="그룹 14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2" name="타원 15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0" name="직사각형 14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94" name="직사각형 193"/>
          <p:cNvSpPr/>
          <p:nvPr/>
        </p:nvSpPr>
        <p:spPr>
          <a:xfrm>
            <a:off x="75422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전체 예산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5038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5035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집행</a:t>
            </a:r>
            <a:endParaRPr lang="ko-KR" altLang="en-US" sz="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7885424" y="5337846"/>
            <a:ext cx="315178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7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</a:p>
        </p:txBody>
      </p:sp>
      <p:sp>
        <p:nvSpPr>
          <p:cNvPr id="196" name="직사각형 195"/>
          <p:cNvSpPr/>
          <p:nvPr/>
        </p:nvSpPr>
        <p:spPr>
          <a:xfrm>
            <a:off x="78671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더보</a:t>
            </a:r>
            <a:r>
              <a:rPr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endParaRPr lang="ko-KR" altLang="en-US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327267" y="513735"/>
            <a:ext cx="23374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</a:p>
        </p:txBody>
      </p:sp>
      <p:grpSp>
        <p:nvGrpSpPr>
          <p:cNvPr id="244" name="그룹 243"/>
          <p:cNvGrpSpPr/>
          <p:nvPr/>
        </p:nvGrpSpPr>
        <p:grpSpPr>
          <a:xfrm>
            <a:off x="7178691" y="3833718"/>
            <a:ext cx="3087167" cy="1307869"/>
            <a:chOff x="3885133" y="2066087"/>
            <a:chExt cx="3434383" cy="1467688"/>
          </a:xfrm>
        </p:grpSpPr>
        <p:grpSp>
          <p:nvGrpSpPr>
            <p:cNvPr id="245" name="그룹 244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250" name="직사각형 249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51" name="직선 연결선 250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연결선 251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6" name="그룹 245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247" name="직사각형 246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8" name="직선 연결선 247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연결선 248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3" name="타원 252"/>
          <p:cNvSpPr/>
          <p:nvPr/>
        </p:nvSpPr>
        <p:spPr>
          <a:xfrm>
            <a:off x="7110506" y="3772503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7477477" y="4305559"/>
            <a:ext cx="9861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관련뉴스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Seoul.simpl.co.kr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9109197" y="4305559"/>
            <a:ext cx="85311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 목록</a:t>
            </a:r>
          </a:p>
        </p:txBody>
      </p:sp>
      <p:sp>
        <p:nvSpPr>
          <p:cNvPr id="256" name="타원 255"/>
          <p:cNvSpPr/>
          <p:nvPr/>
        </p:nvSpPr>
        <p:spPr>
          <a:xfrm>
            <a:off x="7098889" y="2257565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7" name="직사각형 256"/>
          <p:cNvSpPr/>
          <p:nvPr/>
        </p:nvSpPr>
        <p:spPr>
          <a:xfrm>
            <a:off x="7453450" y="1182770"/>
            <a:ext cx="2537647" cy="431647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기술검토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643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"/>
          <a:stretch/>
        </p:blipFill>
        <p:spPr bwMode="auto">
          <a:xfrm>
            <a:off x="444511" y="1817231"/>
            <a:ext cx="6621461" cy="3728926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</a:t>
            </a: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943926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소통상황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돌발통제 지도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등록순</a:t>
                      </a:r>
                      <a:r>
                        <a:rPr lang="en-US" altLang="ko-KR" sz="900" dirty="0" smtClean="0"/>
                        <a:t>(CCTV</a:t>
                      </a:r>
                      <a:r>
                        <a:rPr lang="ko-KR" altLang="en-US" sz="900" dirty="0" smtClean="0"/>
                        <a:t>영상정보</a:t>
                      </a:r>
                      <a:r>
                        <a:rPr lang="en-US" altLang="ko-KR" sz="900" dirty="0" smtClean="0"/>
                        <a:t>+ </a:t>
                      </a:r>
                      <a:r>
                        <a:rPr lang="ko-KR" altLang="en-US" sz="900" dirty="0" smtClean="0"/>
                        <a:t>돌발제목</a:t>
                      </a:r>
                      <a:r>
                        <a:rPr lang="en-US" altLang="ko-KR" sz="900" dirty="0" smtClean="0"/>
                        <a:t>+</a:t>
                      </a:r>
                      <a:r>
                        <a:rPr lang="ko-KR" altLang="en-US" sz="900" dirty="0" smtClean="0"/>
                        <a:t>상세내용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터치하면 해당 지역 표시 및 상세정보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권역별</a:t>
                      </a:r>
                      <a:r>
                        <a:rPr lang="ko-KR" altLang="en-US" sz="900" dirty="0" smtClean="0"/>
                        <a:t> 버튼 터치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강남권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err="1" smtClean="0"/>
                        <a:t>서북권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err="1" smtClean="0"/>
                        <a:t>강북권</a:t>
                      </a:r>
                      <a:r>
                        <a:rPr lang="ko-KR" altLang="en-US" sz="900" baseline="0" dirty="0" smtClean="0"/>
                        <a:t> 선택 팝업 표시 해당 지역으로 이동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6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주요도로소통상황 목록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선택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터치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시 지도 위</a:t>
                      </a:r>
                      <a:r>
                        <a:rPr lang="ko-KR" altLang="en-US" sz="900" baseline="0" dirty="0" smtClean="0"/>
                        <a:t> 해당구간 이동 및 평균속도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소통상태 표시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돌발 및 통제 </a:t>
                      </a:r>
                      <a:r>
                        <a:rPr lang="en-US" altLang="ko-KR" sz="900" dirty="0" smtClean="0"/>
                        <a:t>: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돌발 및 통제 위치 </a:t>
                      </a:r>
                      <a:r>
                        <a:rPr lang="ko-KR" altLang="en-US" sz="900" dirty="0" smtClean="0"/>
                        <a:t>표시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교통관제 통계 시각화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데이터선정필요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CCTV</a:t>
                      </a:r>
                      <a:r>
                        <a:rPr lang="ko-KR" altLang="en-US" sz="900" dirty="0" smtClean="0"/>
                        <a:t>정보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위치표시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단속카메라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위치표시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6" name="직사각형 105"/>
          <p:cNvSpPr/>
          <p:nvPr/>
        </p:nvSpPr>
        <p:spPr>
          <a:xfrm>
            <a:off x="7057289" y="2038504"/>
            <a:ext cx="3329971" cy="17155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돌발 및 통제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7061548" y="2227314"/>
            <a:ext cx="3168352" cy="509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동부간선도로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성동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JC-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용비교동측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집회 및 행사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내부순환로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월곡역입구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월곡램프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내부순환로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))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사고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연세로 대중교통전용지구 개통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7057289" y="2804026"/>
            <a:ext cx="3329971" cy="17155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주요도로소통상황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7061548" y="3032215"/>
            <a:ext cx="2101576" cy="572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서울역광장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후암삼거리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상행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후암삼거리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용산고교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상행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용산고교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후암삼거리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하행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8654317" y="3040410"/>
            <a:ext cx="792088" cy="733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ko-KR" sz="800" dirty="0" smtClean="0"/>
              <a:t>18.7km/h</a:t>
            </a:r>
          </a:p>
          <a:p>
            <a:pPr>
              <a:lnSpc>
                <a:spcPts val="1300"/>
              </a:lnSpc>
            </a:pPr>
            <a:r>
              <a:rPr lang="en-US" altLang="ko-KR" sz="800" dirty="0" smtClean="0"/>
              <a:t>8.7km/h</a:t>
            </a:r>
            <a:endParaRPr lang="en-US" altLang="ko-KR" sz="800" dirty="0"/>
          </a:p>
          <a:p>
            <a:pPr>
              <a:lnSpc>
                <a:spcPts val="1300"/>
              </a:lnSpc>
            </a:pPr>
            <a:r>
              <a:rPr lang="en-US" altLang="ko-KR" sz="800" dirty="0" smtClean="0"/>
              <a:t>8.7km/h</a:t>
            </a:r>
            <a:endParaRPr lang="en-US" altLang="ko-KR" sz="800" dirty="0"/>
          </a:p>
          <a:p>
            <a:pPr>
              <a:lnSpc>
                <a:spcPts val="1300"/>
              </a:lnSpc>
            </a:pPr>
            <a:endParaRPr lang="en-US" altLang="ko-KR" sz="800" dirty="0"/>
          </a:p>
        </p:txBody>
      </p:sp>
      <p:sp>
        <p:nvSpPr>
          <p:cNvPr id="112" name="직사각형 111"/>
          <p:cNvSpPr/>
          <p:nvPr/>
        </p:nvSpPr>
        <p:spPr>
          <a:xfrm>
            <a:off x="9307140" y="3032215"/>
            <a:ext cx="490711" cy="733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서행</a:t>
            </a:r>
            <a:endParaRPr lang="en-US" altLang="ko-KR" sz="8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정체</a:t>
            </a:r>
            <a:endParaRPr lang="en-US" altLang="ko-KR" sz="8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원활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2973"/>
            <a:ext cx="3329971" cy="17155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틀</a:t>
            </a:r>
          </a:p>
        </p:txBody>
      </p:sp>
      <p:sp>
        <p:nvSpPr>
          <p:cNvPr id="119" name="타원 118"/>
          <p:cNvSpPr/>
          <p:nvPr/>
        </p:nvSpPr>
        <p:spPr>
          <a:xfrm>
            <a:off x="7137375" y="3064017"/>
            <a:ext cx="159603" cy="1373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7137375" y="2256403"/>
            <a:ext cx="159603" cy="1373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도로교통상황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돌발 및 통제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주요도로소통상황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3755241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연관데이터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28" name="직사각형 127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34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8" name="그룹 137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39" name="직사각형 138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40" name="그룹 139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86" name="직사각형 185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88" name="직사각형 187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41" name="그룹 140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42" name="직사각형 141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45" name="그룹 14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81" name="그룹 18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3" name="직사각형 18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4" name="타원 18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5" name="직사각형 18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82" name="직사각형 18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6" name="그룹 14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6" name="그룹 17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8" name="직사각형 17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9" name="타원 17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0" name="직사각형 17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7" name="직사각형 17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53" name="그룹 152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9" name="그룹 16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2" name="직사각형 17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3" name="타원 17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4" name="직사각형 17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0" name="직사각형 16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54" name="그룹 153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5" name="그룹 15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7" name="직사각형 15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7" name="타원 16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8" name="직사각형 16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6" name="직사각형 15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pic>
        <p:nvPicPr>
          <p:cNvPr id="19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25" y="4499264"/>
            <a:ext cx="1346760" cy="7043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xtLst/>
        </p:spPr>
      </p:pic>
      <p:cxnSp>
        <p:nvCxnSpPr>
          <p:cNvPr id="198" name="직선 연결선 197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4" descr="C:\Users\kimsy\Downloads\실시간도시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0"/>
          <a:stretch/>
        </p:blipFill>
        <p:spPr bwMode="auto">
          <a:xfrm>
            <a:off x="443741" y="1802507"/>
            <a:ext cx="1464823" cy="35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47715" y="3302244"/>
            <a:ext cx="971510" cy="89828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1308109" y="320456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420699" y="367158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420699" y="384571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420699" y="401057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7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C:\Users\kimsy\Desktop\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3" y="4778930"/>
            <a:ext cx="940989" cy="1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8278" y="3521174"/>
            <a:ext cx="261938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8278" y="2654399"/>
            <a:ext cx="261938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7" name="그룹 206"/>
          <p:cNvGrpSpPr/>
          <p:nvPr/>
        </p:nvGrpSpPr>
        <p:grpSpPr>
          <a:xfrm>
            <a:off x="7127850" y="3913737"/>
            <a:ext cx="3224411" cy="1411809"/>
            <a:chOff x="11539388" y="3924384"/>
            <a:chExt cx="3224411" cy="1411809"/>
          </a:xfrm>
        </p:grpSpPr>
        <p:pic>
          <p:nvPicPr>
            <p:cNvPr id="208" name="Picture 1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1450" y="3962400"/>
              <a:ext cx="166687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9" name="그룹 208"/>
            <p:cNvGrpSpPr/>
            <p:nvPr/>
          </p:nvGrpSpPr>
          <p:grpSpPr>
            <a:xfrm>
              <a:off x="11539388" y="3924384"/>
              <a:ext cx="3224411" cy="1411809"/>
              <a:chOff x="7128941" y="3905373"/>
              <a:chExt cx="3224411" cy="1411809"/>
            </a:xfrm>
          </p:grpSpPr>
          <p:pic>
            <p:nvPicPr>
              <p:cNvPr id="210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1" name="그룹 210"/>
              <p:cNvGrpSpPr/>
              <p:nvPr/>
            </p:nvGrpSpPr>
            <p:grpSpPr>
              <a:xfrm>
                <a:off x="8993403" y="3924384"/>
                <a:ext cx="1325042" cy="1238166"/>
                <a:chOff x="8993403" y="3924384"/>
                <a:chExt cx="1325042" cy="1128311"/>
              </a:xfrm>
            </p:grpSpPr>
            <p:sp>
              <p:nvSpPr>
                <p:cNvPr id="217" name="직사각형 216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교통사고사망자수감축</a:t>
                  </a: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</a:rPr>
                    <a:t>월별 교통사고 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사고유형별</a:t>
                  </a:r>
                  <a:r>
                    <a:rPr lang="en-US" altLang="ko-KR" sz="8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통계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교통사고개선지점감소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>
                  <a:off x="8993403" y="4862280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사망자수 감소율</a:t>
                  </a:r>
                </a:p>
              </p:txBody>
            </p:sp>
          </p:grpSp>
          <p:grpSp>
            <p:nvGrpSpPr>
              <p:cNvPr id="212" name="그룹 211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213" name="직사각형 212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4" name="직사각형 213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15" name="직선 연결선 214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직선 연결선 215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22" name="그룹 221"/>
          <p:cNvGrpSpPr/>
          <p:nvPr/>
        </p:nvGrpSpPr>
        <p:grpSpPr>
          <a:xfrm>
            <a:off x="457655" y="4778930"/>
            <a:ext cx="940989" cy="197608"/>
            <a:chOff x="-845987" y="4860465"/>
            <a:chExt cx="940989" cy="197608"/>
          </a:xfrm>
        </p:grpSpPr>
        <p:pic>
          <p:nvPicPr>
            <p:cNvPr id="223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4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6855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tx1"/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1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27779</TotalTime>
  <Words>5536</Words>
  <Application>Microsoft Office PowerPoint</Application>
  <PresentationFormat>사용자 지정</PresentationFormat>
  <Paragraphs>2024</Paragraphs>
  <Slides>34</Slides>
  <Notes>34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굴림</vt:lpstr>
      <vt:lpstr>Arial</vt:lpstr>
      <vt:lpstr>Times New Roman</vt:lpstr>
      <vt:lpstr>KoPub돋움체 Medium</vt:lpstr>
      <vt:lpstr>Malgun Gothic</vt:lpstr>
      <vt:lpstr>나눔고딕</vt:lpstr>
      <vt:lpstr>Office 테마</vt:lpstr>
      <vt:lpstr>사진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kimsy</cp:lastModifiedBy>
  <cp:revision>810</cp:revision>
  <cp:lastPrinted>2016-12-09T10:03:30Z</cp:lastPrinted>
  <dcterms:created xsi:type="dcterms:W3CDTF">2014-06-17T14:38:15Z</dcterms:created>
  <dcterms:modified xsi:type="dcterms:W3CDTF">2016-12-19T04:52:00Z</dcterms:modified>
</cp:coreProperties>
</file>